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7" r:id="rId2"/>
    <p:sldId id="277" r:id="rId3"/>
    <p:sldId id="270" r:id="rId4"/>
    <p:sldId id="268" r:id="rId5"/>
    <p:sldId id="272" r:id="rId6"/>
    <p:sldId id="317" r:id="rId7"/>
    <p:sldId id="273" r:id="rId8"/>
    <p:sldId id="274" r:id="rId9"/>
    <p:sldId id="269" r:id="rId10"/>
    <p:sldId id="275" r:id="rId11"/>
    <p:sldId id="279" r:id="rId12"/>
    <p:sldId id="280" r:id="rId13"/>
    <p:sldId id="281" r:id="rId14"/>
    <p:sldId id="286" r:id="rId15"/>
    <p:sldId id="282" r:id="rId16"/>
    <p:sldId id="283" r:id="rId17"/>
    <p:sldId id="305" r:id="rId18"/>
    <p:sldId id="287" r:id="rId19"/>
    <p:sldId id="288" r:id="rId20"/>
    <p:sldId id="291" r:id="rId21"/>
    <p:sldId id="289" r:id="rId22"/>
    <p:sldId id="332" r:id="rId23"/>
    <p:sldId id="331" r:id="rId24"/>
    <p:sldId id="333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10" r:id="rId33"/>
    <p:sldId id="301" r:id="rId34"/>
    <p:sldId id="303" r:id="rId35"/>
    <p:sldId id="307" r:id="rId36"/>
    <p:sldId id="302" r:id="rId37"/>
    <p:sldId id="304" r:id="rId38"/>
    <p:sldId id="309" r:id="rId39"/>
    <p:sldId id="311" r:id="rId40"/>
    <p:sldId id="318" r:id="rId41"/>
    <p:sldId id="308" r:id="rId42"/>
    <p:sldId id="312" r:id="rId43"/>
    <p:sldId id="313" r:id="rId44"/>
    <p:sldId id="314" r:id="rId45"/>
    <p:sldId id="315" r:id="rId46"/>
    <p:sldId id="324" r:id="rId47"/>
    <p:sldId id="316" r:id="rId48"/>
    <p:sldId id="326" r:id="rId49"/>
    <p:sldId id="327" r:id="rId50"/>
    <p:sldId id="328" r:id="rId51"/>
    <p:sldId id="320" r:id="rId52"/>
    <p:sldId id="329" r:id="rId53"/>
    <p:sldId id="330" r:id="rId54"/>
    <p:sldId id="337" r:id="rId55"/>
    <p:sldId id="336" r:id="rId56"/>
    <p:sldId id="323" r:id="rId57"/>
    <p:sldId id="335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478"/>
    <a:srgbClr val="FFF8AF"/>
    <a:srgbClr val="369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>
        <p:scale>
          <a:sx n="66" d="100"/>
          <a:sy n="66" d="100"/>
        </p:scale>
        <p:origin x="61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C218D-5AFE-46AD-B5FC-CABA2DDDD38B}" type="datetimeFigureOut">
              <a:rPr lang="pt-BR" smtClean="0"/>
              <a:t>16/03/2016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4E295-EF38-490C-992D-2A1C5B9D84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255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4E295-EF38-490C-992D-2A1C5B9D846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61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7C93D-13FE-4417-8AFB-2612E8CCE08C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82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17DA-B19B-4930-B92A-B98820A816DB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2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67B0-1064-4336-AFA4-3DE96EEADE50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3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B2200-3020-4B84-B3AA-2F8A1E911BED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48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EC230-BCD8-485E-A032-A20426180471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7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8D6A-B940-4C23-A04E-4C2A152E7083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4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C23-CC82-4F46-9111-36066DF0E48B}" type="datetime1">
              <a:rPr lang="pt-BR" smtClean="0"/>
              <a:t>16/03/2016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28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AC38B-40B5-4171-9668-F84FE511014D}" type="datetime1">
              <a:rPr lang="pt-BR" smtClean="0"/>
              <a:t>16/03/2016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60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206B-1219-4D77-9924-49ED9F342994}" type="datetime1">
              <a:rPr lang="pt-BR" smtClean="0"/>
              <a:t>16/03/2016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3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C6E4-D19F-4F50-A2F2-3C74ACB79287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16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33C5-E5EC-4877-9849-67B54087499F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15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7552E-EC2D-4BE2-A677-0DE2F97A42D0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22D1C-F23B-4AA2-B759-19F8B7F813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8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 r="8733"/>
          <a:stretch/>
        </p:blipFill>
        <p:spPr>
          <a:xfrm rot="5400000">
            <a:off x="2658317" y="-2669895"/>
            <a:ext cx="6875363" cy="1219200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940897" y="952474"/>
            <a:ext cx="804130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Landscape</a:t>
            </a:r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</a:t>
            </a:r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pt-BR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Spatial</a:t>
            </a:r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Patterns</a:t>
            </a:r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085863" y="5707915"/>
            <a:ext cx="305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Felipe </a:t>
            </a:r>
            <a:r>
              <a:rPr lang="pt-BR" sz="2400" b="1" dirty="0" err="1" smtClean="0">
                <a:solidFill>
                  <a:schemeClr val="bg1"/>
                </a:solidFill>
              </a:rPr>
              <a:t>Martello</a:t>
            </a:r>
            <a:endParaRPr lang="pt-BR" sz="2400" b="1" dirty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Milton Cezar Ribeiro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" y="96958"/>
            <a:ext cx="1801552" cy="1182401"/>
          </a:xfrm>
          <a:prstGeom prst="rect">
            <a:avLst/>
          </a:prstGeom>
          <a:solidFill>
            <a:schemeClr val="bg1"/>
          </a:solidFill>
          <a:effectLst>
            <a:innerShdw blurRad="165100" dir="4800000">
              <a:schemeClr val="accent5"/>
            </a:innerShdw>
          </a:effectLst>
        </p:spPr>
      </p:pic>
    </p:spTree>
    <p:extLst>
      <p:ext uri="{BB962C8B-B14F-4D97-AF65-F5344CB8AC3E}">
        <p14:creationId xmlns:p14="http://schemas.microsoft.com/office/powerpoint/2010/main" val="9041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Patch metrics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1108" y="2648093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Perimeter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3" y="1853099"/>
            <a:ext cx="5826120" cy="1575238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41628" y="1316184"/>
            <a:ext cx="568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Patch 1                                                Patch 2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10</a:t>
            </a:fld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4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Class metrics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Total 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76476" y="2681929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Proportional area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476476" y="359661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Numbers of patches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476476" y="4535401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Average area, perimeter, etc. </a:t>
            </a:r>
            <a:endParaRPr lang="pt-BR" sz="24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54" y="1078249"/>
            <a:ext cx="2826094" cy="2826094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11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1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Class metrics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Total 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76476" y="2681929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Proportional area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476476" y="359661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Numbers of patches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476476" y="4535401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Average area, perimeter, etc. </a:t>
            </a:r>
            <a:endParaRPr lang="pt-BR" sz="24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54" y="1078249"/>
            <a:ext cx="2826094" cy="28260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8" y="3927370"/>
            <a:ext cx="4959337" cy="283600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12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Class metrics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Total 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76476" y="2681929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Proportional area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476476" y="359661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Numbers of patches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476476" y="4535401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Average area, perimeter, etc. </a:t>
            </a:r>
            <a:endParaRPr lang="pt-BR" sz="24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54" y="1078249"/>
            <a:ext cx="2826094" cy="28260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78" y="3927370"/>
            <a:ext cx="4959337" cy="2836003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476475" y="5464721"/>
            <a:ext cx="568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Descriptive statistics: SD, CI, min value, max value, mode, median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13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5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635112" y="412122"/>
            <a:ext cx="4921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Composition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Landscape metrics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Total 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476476" y="2566018"/>
            <a:ext cx="6819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Diversity of classes (richness, Shannon, Simpson): heterogeneity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476476" y="3725889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Largest patch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72" y="3791072"/>
            <a:ext cx="2878167" cy="287816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72" y="746971"/>
            <a:ext cx="2878167" cy="2878167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41109" y="4563032"/>
            <a:ext cx="5687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Descriptive statistics of others levels: mean, </a:t>
            </a:r>
            <a:r>
              <a:rPr lang="en-US" sz="2400" dirty="0"/>
              <a:t>SD, CI, min value, max value, mode, median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14</a:t>
            </a:fld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1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</a:t>
            </a:r>
            <a:r>
              <a:rPr lang="en-US" sz="2400" i="1" dirty="0" smtClean="0"/>
              <a:t>landscape has </a:t>
            </a:r>
            <a:r>
              <a:rPr lang="en-US" sz="2400" i="1" dirty="0"/>
              <a:t>better condition?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12 patches</a:t>
            </a:r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89505" y="2474046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</a:t>
            </a:r>
            <a:r>
              <a:rPr lang="en-US" sz="2400" dirty="0" smtClean="0"/>
              <a:t>: 10 patches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: 7 patches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589505" y="3695568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D: 5 patches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15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7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</a:t>
            </a:r>
            <a:r>
              <a:rPr lang="en-US" sz="2400" i="1" dirty="0" smtClean="0"/>
              <a:t>landscape has </a:t>
            </a:r>
            <a:r>
              <a:rPr lang="en-US" sz="2400" i="1" dirty="0"/>
              <a:t>better condition? </a:t>
            </a:r>
            <a:endParaRPr lang="pt-BR" sz="24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00" y="935342"/>
            <a:ext cx="2804894" cy="280489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00" y="3889332"/>
            <a:ext cx="2804894" cy="280489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89332"/>
            <a:ext cx="2804894" cy="28048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35342"/>
            <a:ext cx="2804894" cy="280489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589505" y="1863285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12 patches</a:t>
            </a:r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89505" y="2474046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</a:t>
            </a:r>
            <a:r>
              <a:rPr lang="en-US" sz="2400" dirty="0" smtClean="0"/>
              <a:t>: 10 patches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: 7 patches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589505" y="3695568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D: 5 patches</a:t>
            </a: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697429" y="88212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900893" y="83364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26338" y="38110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884863" y="377754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</a:t>
            </a:r>
            <a:endParaRPr lang="pt-BR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20310" y="4585417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What information was missing? </a:t>
            </a:r>
            <a:endParaRPr lang="pt-BR" sz="2400" i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16</a:t>
            </a:fld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</a:t>
            </a:r>
            <a:r>
              <a:rPr lang="en-US" sz="2400" i="1" dirty="0" smtClean="0"/>
              <a:t>landscape has </a:t>
            </a:r>
            <a:r>
              <a:rPr lang="en-US" sz="2400" i="1" dirty="0"/>
              <a:t>better condition? </a:t>
            </a:r>
            <a:endParaRPr lang="pt-BR" sz="24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00" y="935342"/>
            <a:ext cx="2804894" cy="280489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00" y="3889332"/>
            <a:ext cx="2804894" cy="280489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89332"/>
            <a:ext cx="2804894" cy="28048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35342"/>
            <a:ext cx="2804894" cy="280489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589505" y="1863285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12 patches</a:t>
            </a:r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89505" y="2474046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</a:t>
            </a:r>
            <a:r>
              <a:rPr lang="en-US" sz="2400" dirty="0" smtClean="0"/>
              <a:t>: 10 patches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29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: 7 patches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589505" y="3695568"/>
            <a:ext cx="244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D: 5 patches</a:t>
            </a: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697429" y="88212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900893" y="83364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26338" y="38110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884863" y="377754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</a:t>
            </a:r>
            <a:endParaRPr lang="pt-BR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20310" y="4585417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What information was missing? </a:t>
            </a:r>
            <a:endParaRPr lang="pt-BR" sz="2400" i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89506" y="5286640"/>
            <a:ext cx="51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Habitat area </a:t>
            </a:r>
            <a:endParaRPr lang="pt-BR" sz="24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89505" y="5806939"/>
            <a:ext cx="51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Mean of patches area</a:t>
            </a:r>
            <a:endParaRPr lang="pt-BR" sz="2400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17</a:t>
            </a:fld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1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</a:t>
            </a:r>
            <a:r>
              <a:rPr lang="en-US" sz="2400" i="1" dirty="0" smtClean="0"/>
              <a:t>landscape has </a:t>
            </a:r>
            <a:r>
              <a:rPr lang="en-US" sz="2400" i="1" dirty="0"/>
              <a:t>better condition?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698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 -patches: </a:t>
            </a:r>
            <a:r>
              <a:rPr lang="en-US" sz="2400" dirty="0"/>
              <a:t>2</a:t>
            </a:r>
            <a:r>
              <a:rPr lang="en-US" sz="2400" dirty="0" smtClean="0"/>
              <a:t>6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-total habitat: 86 pixels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447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B: -patches: 5</a:t>
            </a:r>
          </a:p>
          <a:p>
            <a:r>
              <a:rPr lang="en-US" sz="2400" dirty="0" smtClean="0"/>
              <a:t>           -total habitat: 79 pixels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</a:t>
            </a:r>
            <a:r>
              <a:rPr lang="en-US" sz="2400" i="1" dirty="0" smtClean="0"/>
              <a:t>landscape has </a:t>
            </a:r>
            <a:r>
              <a:rPr lang="en-US" sz="2400" i="1" dirty="0"/>
              <a:t>better condition?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475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 -patches: </a:t>
            </a:r>
            <a:r>
              <a:rPr lang="en-US" sz="2400" dirty="0"/>
              <a:t>2</a:t>
            </a:r>
            <a:r>
              <a:rPr lang="en-US" sz="2400" dirty="0" smtClean="0"/>
              <a:t>6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-total habitat: 86 pixels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447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B: -patches: 5</a:t>
            </a:r>
          </a:p>
          <a:p>
            <a:r>
              <a:rPr lang="en-US" sz="2400" dirty="0" smtClean="0"/>
              <a:t>           -total habitat: 79 pixels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220310" y="4134656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What information was missing? </a:t>
            </a:r>
            <a:endParaRPr lang="pt-BR" sz="2400" i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80" y="3379583"/>
            <a:ext cx="3386958" cy="33869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420678" y="81849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18380" y="31949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641" y="853985"/>
            <a:ext cx="2289397" cy="228939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19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8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073765" y="41212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Introduction</a:t>
            </a:r>
            <a:endParaRPr lang="pt-BR" sz="2800" b="1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0310" y="1101276"/>
            <a:ext cx="11602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Landscape  ecology  is  largely  founded  on  the  notion  that  </a:t>
            </a:r>
            <a:r>
              <a:rPr lang="en-US" sz="2400" b="1" smtClean="0"/>
              <a:t>spatial and environmental  </a:t>
            </a:r>
            <a:r>
              <a:rPr lang="en-US" sz="2400" b="1" dirty="0"/>
              <a:t>patterns  </a:t>
            </a:r>
            <a:r>
              <a:rPr lang="en-US" sz="2400" dirty="0"/>
              <a:t>strongly  influence  </a:t>
            </a:r>
            <a:r>
              <a:rPr lang="en-US" sz="2400" b="1" dirty="0" smtClean="0"/>
              <a:t>species distribution </a:t>
            </a:r>
            <a:r>
              <a:rPr lang="en-US" sz="2400" dirty="0" smtClean="0"/>
              <a:t>and </a:t>
            </a:r>
            <a:r>
              <a:rPr lang="en-US" sz="2400" b="1" dirty="0" smtClean="0"/>
              <a:t>ecological  processes </a:t>
            </a:r>
            <a:r>
              <a:rPr lang="en-US" sz="2400" dirty="0" smtClean="0"/>
              <a:t>(</a:t>
            </a:r>
            <a:r>
              <a:rPr lang="en-US" sz="2400" dirty="0" err="1" smtClean="0"/>
              <a:t>Uemma</a:t>
            </a:r>
            <a:r>
              <a:rPr lang="en-US" sz="2400" dirty="0" smtClean="0"/>
              <a:t> et al. 2013).</a:t>
            </a:r>
            <a:r>
              <a:rPr lang="en-US" sz="2400" b="1" dirty="0" smtClean="0"/>
              <a:t> </a:t>
            </a:r>
            <a:endParaRPr lang="pt-BR" sz="2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3" y="2775974"/>
            <a:ext cx="4353968" cy="33743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83" y="2775974"/>
            <a:ext cx="4216771" cy="337432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92936" y="2445279"/>
            <a:ext cx="2134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smtClean="0"/>
              <a:t>Environmental </a:t>
            </a:r>
            <a:r>
              <a:rPr lang="pt-BR" sz="1600" i="1" dirty="0" err="1" smtClean="0"/>
              <a:t>patterns</a:t>
            </a:r>
            <a:endParaRPr lang="pt-BR" sz="1600" i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995375" y="2445279"/>
            <a:ext cx="172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 smtClean="0"/>
              <a:t>Ecological</a:t>
            </a:r>
            <a:r>
              <a:rPr lang="pt-BR" sz="1600" i="1" dirty="0" smtClean="0"/>
              <a:t>  </a:t>
            </a:r>
            <a:r>
              <a:rPr lang="pt-BR" sz="1600" i="1" dirty="0" err="1" smtClean="0"/>
              <a:t>process</a:t>
            </a:r>
            <a:endParaRPr lang="pt-BR" sz="1600" i="1" dirty="0"/>
          </a:p>
        </p:txBody>
      </p:sp>
      <p:sp>
        <p:nvSpPr>
          <p:cNvPr id="8" name="Seta para a direita 7"/>
          <p:cNvSpPr/>
          <p:nvPr/>
        </p:nvSpPr>
        <p:spPr>
          <a:xfrm>
            <a:off x="5666705" y="3928055"/>
            <a:ext cx="1014550" cy="991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88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635112" y="412122"/>
            <a:ext cx="4921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Composition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Which landscape has better condition?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447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A:  -patches: </a:t>
            </a:r>
            <a:r>
              <a:rPr lang="en-US" sz="2400" dirty="0"/>
              <a:t>2</a:t>
            </a:r>
            <a:r>
              <a:rPr lang="en-US" sz="2400" dirty="0" smtClean="0"/>
              <a:t>6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-total habitat: 86 pixels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447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B: -patches: 5</a:t>
            </a:r>
          </a:p>
          <a:p>
            <a:r>
              <a:rPr lang="en-US" sz="2400" dirty="0" smtClean="0"/>
              <a:t>           -total habitat: 79 pixels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220310" y="4134656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What information was missing? </a:t>
            </a:r>
            <a:endParaRPr lang="pt-BR" sz="2400" i="1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589506" y="4835879"/>
            <a:ext cx="51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Total area </a:t>
            </a:r>
            <a:endParaRPr lang="pt-BR" sz="240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589505" y="5356178"/>
            <a:ext cx="51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Density of patches (patches/ha)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80" y="3379583"/>
            <a:ext cx="3386958" cy="33869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420678" y="81849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18380" y="31949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20310" y="6116035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Which landscape is larger? </a:t>
            </a:r>
            <a:endParaRPr lang="pt-BR" sz="2400" i="1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641" y="853985"/>
            <a:ext cx="2289397" cy="228939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20</a:t>
            </a:fld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74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Composition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2363405"/>
            <a:ext cx="1160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Composition Landscape Metrics, when analyzed individually, may </a:t>
            </a:r>
          </a:p>
          <a:p>
            <a:r>
              <a:rPr lang="en-US" sz="2400" dirty="0" smtClean="0"/>
              <a:t>	suggest misinterpretation.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220309" y="3548775"/>
            <a:ext cx="664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Carefully consider the relevant perspective 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220309" y="5668014"/>
            <a:ext cx="6193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Examine the landscape metric  distribution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80" y="3379583"/>
            <a:ext cx="3386958" cy="33869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420678" y="81849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18380" y="427519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20309" y="1571632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 smtClean="0"/>
              <a:t>Considerations</a:t>
            </a:r>
            <a:r>
              <a:rPr lang="pt-BR" sz="2400" b="1" dirty="0" smtClean="0"/>
              <a:t>:</a:t>
            </a:r>
            <a:endParaRPr lang="pt-BR" sz="2400" b="1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641" y="853985"/>
            <a:ext cx="2289397" cy="228939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 flipH="1">
            <a:off x="909773" y="4038660"/>
            <a:ext cx="544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 smtClean="0"/>
              <a:t>Area-weighted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mean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metric</a:t>
            </a:r>
            <a:r>
              <a:rPr lang="pt-BR" sz="2000" dirty="0" smtClean="0"/>
              <a:t>: </a:t>
            </a:r>
            <a:r>
              <a:rPr lang="pt-BR" sz="2000" dirty="0" err="1" smtClean="0"/>
              <a:t>mean</a:t>
            </a:r>
            <a:r>
              <a:rPr lang="pt-BR" sz="2000" dirty="0" smtClean="0"/>
              <a:t> (</a:t>
            </a:r>
            <a:r>
              <a:rPr lang="pt-BR" sz="2000" dirty="0" err="1" smtClean="0"/>
              <a:t>metric</a:t>
            </a:r>
            <a:r>
              <a:rPr lang="pt-BR" sz="2000" dirty="0" smtClean="0"/>
              <a:t> *a/A)</a:t>
            </a:r>
            <a:endParaRPr lang="pt-BR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86699" y="4629253"/>
            <a:ext cx="2779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These</a:t>
            </a:r>
            <a:r>
              <a:rPr lang="pt-BR" dirty="0" smtClean="0"/>
              <a:t> </a:t>
            </a:r>
            <a:r>
              <a:rPr lang="pt-BR" dirty="0" err="1" smtClean="0"/>
              <a:t>metrics</a:t>
            </a:r>
            <a:r>
              <a:rPr lang="pt-BR" dirty="0" smtClean="0"/>
              <a:t> </a:t>
            </a:r>
            <a:r>
              <a:rPr lang="pt-BR" dirty="0" err="1" smtClean="0"/>
              <a:t>relevates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proportion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represented</a:t>
            </a:r>
            <a:r>
              <a:rPr lang="pt-BR" dirty="0" smtClean="0"/>
              <a:t> </a:t>
            </a:r>
            <a:r>
              <a:rPr lang="pt-BR" dirty="0" err="1" smtClean="0"/>
              <a:t>area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element</a:t>
            </a:r>
            <a:endParaRPr lang="pt-BR" dirty="0"/>
          </a:p>
        </p:txBody>
      </p:sp>
      <p:sp>
        <p:nvSpPr>
          <p:cNvPr id="9" name="Texto explicativo em elipse 8"/>
          <p:cNvSpPr/>
          <p:nvPr/>
        </p:nvSpPr>
        <p:spPr>
          <a:xfrm>
            <a:off x="5097477" y="4421664"/>
            <a:ext cx="3342848" cy="1330297"/>
          </a:xfrm>
          <a:prstGeom prst="wedgeEllipseCallout">
            <a:avLst>
              <a:gd name="adj1" fmla="val -48256"/>
              <a:gd name="adj2" fmla="val -4521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21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4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958915" y="412122"/>
            <a:ext cx="427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Types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Two types of landscape metrics: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0309" y="2252094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Composition</a:t>
            </a:r>
            <a:endParaRPr lang="pt-BR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8790" y="4204719"/>
            <a:ext cx="5687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Configuration</a:t>
            </a:r>
            <a:r>
              <a:rPr lang="en-US" sz="2400" dirty="0" smtClean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Spatial </a:t>
            </a:r>
            <a:r>
              <a:rPr lang="en-US" sz="2400" dirty="0"/>
              <a:t>arrangement of the </a:t>
            </a:r>
            <a:r>
              <a:rPr lang="en-US" sz="2400" dirty="0" smtClean="0"/>
              <a:t>elements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landscape elements are spatially?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83" y="1298478"/>
            <a:ext cx="2342088" cy="2342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54" y="1298478"/>
            <a:ext cx="2342088" cy="2342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83" y="4187742"/>
            <a:ext cx="2342088" cy="234208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54" y="4187742"/>
            <a:ext cx="2342088" cy="2342088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22</a:t>
            </a:fld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7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7" y="412122"/>
            <a:ext cx="506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Shape complexity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Area </a:t>
            </a:r>
            <a:r>
              <a:rPr lang="en-US" sz="2400" dirty="0" err="1" smtClean="0"/>
              <a:t>Pacth</a:t>
            </a:r>
            <a:r>
              <a:rPr lang="en-US" sz="2400" dirty="0" smtClean="0"/>
              <a:t> 1 = Area Patch 2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3" y="1853099"/>
            <a:ext cx="5826120" cy="1575238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741628" y="1316184"/>
            <a:ext cx="568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Patch 1                                                Patch 2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23</a:t>
            </a:fld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8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Configuration</a:t>
            </a:r>
            <a:r>
              <a:rPr lang="pt-BR" sz="2800" b="1" dirty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Shape complexity</a:t>
            </a:r>
            <a:endParaRPr lang="pt-BR" sz="24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1109" y="172887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Area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41108" y="2648093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Perimeter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3" y="1853099"/>
            <a:ext cx="5826120" cy="157523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449590" y="3509266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Perimeter/Area</a:t>
            </a:r>
            <a:endParaRPr lang="pt-BR" sz="24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741628" y="1316184"/>
            <a:ext cx="568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Patch 1                                                Patch 2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24</a:t>
            </a:fld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280" t="23724" r="19447" b="19058"/>
          <a:stretch/>
        </p:blipFill>
        <p:spPr>
          <a:xfrm>
            <a:off x="6869735" y="3496591"/>
            <a:ext cx="4932609" cy="3094784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502037" y="4233516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Circle (CIRC)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9030700" y="6437487"/>
            <a:ext cx="157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Radford</a:t>
            </a:r>
            <a:r>
              <a:rPr lang="pt-BR" sz="1400" dirty="0" smtClean="0"/>
              <a:t> et al. 2005</a:t>
            </a:r>
            <a:endParaRPr lang="pt-BR" sz="1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541108" y="4898685"/>
            <a:ext cx="568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Radius of gyration (GYRATE)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518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788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Isolation metrics: how far/close is an </a:t>
            </a:r>
            <a:r>
              <a:rPr lang="en-US" sz="2400" b="1" i="1" dirty="0"/>
              <a:t>element</a:t>
            </a:r>
            <a:r>
              <a:rPr lang="en-US" sz="2400" i="1" dirty="0"/>
              <a:t> of another?</a:t>
            </a:r>
            <a:endParaRPr lang="pt-BR" sz="2400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160000"/>
            <a:ext cx="4500000" cy="4500000"/>
          </a:xfrm>
          <a:prstGeom prst="rect">
            <a:avLst/>
          </a:prstGeom>
          <a:noFill/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25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8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788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Isolation metrics: how far/close is an </a:t>
            </a:r>
            <a:r>
              <a:rPr lang="en-US" sz="2400" b="1" i="1" dirty="0"/>
              <a:t>element</a:t>
            </a:r>
            <a:r>
              <a:rPr lang="en-US" sz="2400" i="1" dirty="0"/>
              <a:t> of another?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Euclidinean</a:t>
            </a:r>
            <a:r>
              <a:rPr lang="en-US" sz="2400" b="1" dirty="0" smtClean="0"/>
              <a:t> nearest neighbor distance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160000"/>
            <a:ext cx="4500000" cy="45000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5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788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Isolation metrics: how far/close is an </a:t>
            </a:r>
            <a:r>
              <a:rPr lang="en-US" sz="2400" b="1" i="1" dirty="0"/>
              <a:t>element</a:t>
            </a:r>
            <a:r>
              <a:rPr lang="en-US" sz="2400" i="1" dirty="0"/>
              <a:t> of another?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Euclidinean</a:t>
            </a:r>
            <a:r>
              <a:rPr lang="en-US" sz="2400" dirty="0" smtClean="0"/>
              <a:t> nearest neighbor distance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4" y="2791720"/>
            <a:ext cx="474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Proximity index (PROX)*: </a:t>
            </a:r>
            <a:r>
              <a:rPr lang="el-GR" sz="2400" b="1" dirty="0" smtClean="0"/>
              <a:t>Σ</a:t>
            </a:r>
            <a:r>
              <a:rPr lang="pt-BR" sz="2400" b="1" dirty="0" smtClean="0"/>
              <a:t> </a:t>
            </a:r>
            <a:r>
              <a:rPr lang="en-US" sz="2400" b="1" dirty="0" smtClean="0"/>
              <a:t>A/d²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160000"/>
            <a:ext cx="4500000" cy="45000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27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788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Isolation metrics</a:t>
            </a:r>
            <a:r>
              <a:rPr lang="en-US" sz="2400" i="1" dirty="0"/>
              <a:t>: how </a:t>
            </a:r>
            <a:r>
              <a:rPr lang="en-US" sz="2400" i="1" dirty="0" smtClean="0"/>
              <a:t>far/close </a:t>
            </a:r>
            <a:r>
              <a:rPr lang="en-US" sz="2400" i="1" dirty="0"/>
              <a:t>is an </a:t>
            </a:r>
            <a:r>
              <a:rPr lang="en-US" sz="2400" b="1" i="1" dirty="0" smtClean="0"/>
              <a:t>patch</a:t>
            </a:r>
            <a:r>
              <a:rPr lang="en-US" sz="2400" i="1" dirty="0" smtClean="0"/>
              <a:t> </a:t>
            </a:r>
            <a:r>
              <a:rPr lang="en-US" sz="2400" i="1" dirty="0"/>
              <a:t>of another?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Euclidinean</a:t>
            </a:r>
            <a:r>
              <a:rPr lang="en-US" sz="2400" dirty="0" smtClean="0"/>
              <a:t> nearest neighbor distance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4" y="2791720"/>
            <a:ext cx="474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Proximity index (PROX)*: </a:t>
            </a:r>
            <a:r>
              <a:rPr lang="el-GR" sz="2400" dirty="0" smtClean="0"/>
              <a:t>Σ</a:t>
            </a:r>
            <a:r>
              <a:rPr lang="pt-BR" sz="2400" dirty="0" smtClean="0"/>
              <a:t> </a:t>
            </a:r>
            <a:r>
              <a:rPr lang="en-US" sz="2400" dirty="0" smtClean="0"/>
              <a:t>A/d²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89505" y="3720155"/>
            <a:ext cx="498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Connectance</a:t>
            </a:r>
            <a:r>
              <a:rPr lang="en-US" sz="2400" b="1" dirty="0" smtClean="0"/>
              <a:t> (CONNECT)*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2160000"/>
            <a:ext cx="4500000" cy="45000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28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092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Dispersion and interspersed metrics: What is the degree of dispersion  a </a:t>
            </a:r>
            <a:r>
              <a:rPr lang="en-US" sz="2400" b="1" i="1" dirty="0" smtClean="0"/>
              <a:t>class</a:t>
            </a:r>
            <a:r>
              <a:rPr lang="en-US" sz="2400" i="1" dirty="0" smtClean="0"/>
              <a:t>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Clumpliness</a:t>
            </a:r>
            <a:r>
              <a:rPr lang="en-US" sz="2400" b="1" dirty="0" smtClean="0"/>
              <a:t>: </a:t>
            </a:r>
            <a:r>
              <a:rPr lang="en-US" sz="2400" b="1" dirty="0"/>
              <a:t>I</a:t>
            </a:r>
            <a:r>
              <a:rPr lang="en-US" sz="2400" b="1" dirty="0" smtClean="0"/>
              <a:t>n which regularity are patches distributed? (variation coefficient of a metric)</a:t>
            </a:r>
            <a:endParaRPr lang="pt-BR" sz="2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1800000"/>
            <a:ext cx="2317433" cy="481149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29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6261885" y="3755010"/>
            <a:ext cx="254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 </a:t>
            </a:r>
            <a:r>
              <a:rPr lang="pt-BR" dirty="0" err="1" smtClean="0"/>
              <a:t>each</a:t>
            </a:r>
            <a:r>
              <a:rPr lang="pt-BR" dirty="0" smtClean="0"/>
              <a:t> </a:t>
            </a:r>
            <a:r>
              <a:rPr lang="pt-BR" dirty="0" err="1" smtClean="0"/>
              <a:t>landscape</a:t>
            </a:r>
            <a:r>
              <a:rPr lang="pt-BR" dirty="0" smtClean="0"/>
              <a:t> do </a:t>
            </a: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 smtClean="0"/>
              <a:t>have</a:t>
            </a:r>
            <a:r>
              <a:rPr lang="pt-BR" dirty="0" smtClean="0"/>
              <a:t> high </a:t>
            </a:r>
            <a:r>
              <a:rPr lang="pt-BR" dirty="0" err="1" smtClean="0"/>
              <a:t>clumpiness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13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20310" y="1802593"/>
            <a:ext cx="665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does the </a:t>
            </a:r>
            <a:r>
              <a:rPr lang="en-US" sz="2400" b="1" dirty="0"/>
              <a:t>spatial arrangement </a:t>
            </a:r>
            <a:r>
              <a:rPr lang="en-US" sz="2400" dirty="0"/>
              <a:t>of </a:t>
            </a:r>
            <a:r>
              <a:rPr lang="en-US" sz="2400" dirty="0">
                <a:solidFill>
                  <a:schemeClr val="accent6"/>
                </a:solidFill>
              </a:rPr>
              <a:t>habitat</a:t>
            </a:r>
            <a:r>
              <a:rPr lang="en-US" sz="2400" dirty="0"/>
              <a:t> </a:t>
            </a:r>
          </a:p>
          <a:p>
            <a:r>
              <a:rPr lang="en-US" sz="2400" dirty="0" smtClean="0"/>
              <a:t>       influence </a:t>
            </a:r>
            <a:r>
              <a:rPr lang="en-US" sz="2400" dirty="0"/>
              <a:t>the presence and abundance of species?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73765" y="41212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Introduction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97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Usual landscape ecology question:</a:t>
            </a:r>
            <a:endParaRPr lang="pt-BR" sz="2400" i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8354456" y="6215754"/>
            <a:ext cx="125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 Groot 2006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0310" y="5276188"/>
            <a:ext cx="5871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can </a:t>
            </a:r>
            <a:r>
              <a:rPr lang="en-US" sz="2400" b="1" dirty="0" smtClean="0"/>
              <a:t>legacy of land use </a:t>
            </a:r>
            <a:r>
              <a:rPr lang="en-US" sz="2400" dirty="0" smtClean="0"/>
              <a:t>of a urban landscape affect the </a:t>
            </a:r>
            <a:r>
              <a:rPr lang="en-US" sz="2400" dirty="0" smtClean="0">
                <a:solidFill>
                  <a:srgbClr val="FFC000"/>
                </a:solidFill>
              </a:rPr>
              <a:t>afforestation pattern</a:t>
            </a:r>
            <a:r>
              <a:rPr lang="en-US" sz="2400" dirty="0" smtClean="0"/>
              <a:t>?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8587" t="22491" r="28752" b="18882"/>
          <a:stretch/>
        </p:blipFill>
        <p:spPr>
          <a:xfrm>
            <a:off x="6598318" y="1428775"/>
            <a:ext cx="5550795" cy="428866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52354" y="3206420"/>
            <a:ext cx="683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Does the </a:t>
            </a:r>
            <a:r>
              <a:rPr lang="en-US" sz="2400" b="1" dirty="0" err="1" smtClean="0"/>
              <a:t>landuse</a:t>
            </a:r>
            <a:r>
              <a:rPr lang="en-US" sz="2400" b="1" dirty="0" smtClean="0"/>
              <a:t> </a:t>
            </a:r>
            <a:r>
              <a:rPr lang="en-US" sz="2400" dirty="0"/>
              <a:t>influence </a:t>
            </a:r>
            <a:r>
              <a:rPr lang="en-US" sz="2400" dirty="0">
                <a:solidFill>
                  <a:srgbClr val="FF0000"/>
                </a:solidFill>
              </a:rPr>
              <a:t>local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      populations</a:t>
            </a:r>
            <a:r>
              <a:rPr lang="en-US" sz="2400" dirty="0" smtClean="0"/>
              <a:t>?</a:t>
            </a:r>
            <a:endParaRPr lang="pt-BR" sz="24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4273964"/>
            <a:ext cx="683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</a:t>
            </a:r>
            <a:r>
              <a:rPr lang="en-US" sz="2400" b="1" dirty="0"/>
              <a:t>landscape patterns </a:t>
            </a:r>
            <a:r>
              <a:rPr lang="en-US" sz="2400" dirty="0"/>
              <a:t>affect the </a:t>
            </a:r>
            <a:r>
              <a:rPr lang="en-US" sz="2400" dirty="0">
                <a:solidFill>
                  <a:schemeClr val="accent5"/>
                </a:solidFill>
              </a:rPr>
              <a:t>transport </a:t>
            </a:r>
            <a:r>
              <a:rPr lang="en-US" sz="2400" dirty="0" smtClean="0">
                <a:solidFill>
                  <a:schemeClr val="accent5"/>
                </a:solidFill>
              </a:rPr>
              <a:t>of materials</a:t>
            </a:r>
            <a:r>
              <a:rPr lang="en-US" sz="2400" dirty="0" smtClean="0"/>
              <a:t> </a:t>
            </a:r>
            <a:r>
              <a:rPr lang="en-US" sz="2400" dirty="0"/>
              <a:t>from land to </a:t>
            </a:r>
            <a:r>
              <a:rPr lang="en-US" sz="2400" dirty="0" smtClean="0"/>
              <a:t>water?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2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092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Dispersion and interspersed metrics: What is the degree of dispersion  a </a:t>
            </a:r>
            <a:r>
              <a:rPr lang="en-US" sz="2400" b="1" i="1" dirty="0" smtClean="0"/>
              <a:t>class</a:t>
            </a:r>
            <a:r>
              <a:rPr lang="en-US" sz="2400" i="1" dirty="0" smtClean="0"/>
              <a:t>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Clumpliness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n which regularity are patches distributed? (variation coefficient of a metric)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89504" y="3496428"/>
            <a:ext cx="652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 smtClean="0"/>
              <a:t>Contagium</a:t>
            </a:r>
            <a:r>
              <a:rPr lang="pt-BR" sz="2400" b="1" dirty="0" smtClean="0"/>
              <a:t> (CONTAG): </a:t>
            </a:r>
            <a:r>
              <a:rPr lang="pt-BR" sz="2400" dirty="0" smtClean="0"/>
              <a:t>Does </a:t>
            </a:r>
            <a:r>
              <a:rPr lang="en-US" sz="2400" b="1" dirty="0" smtClean="0"/>
              <a:t>cells</a:t>
            </a:r>
            <a:r>
              <a:rPr lang="en-US" sz="2400" dirty="0" smtClean="0"/>
              <a:t> </a:t>
            </a:r>
            <a:r>
              <a:rPr lang="en-US" sz="2400" dirty="0"/>
              <a:t>of the same kind tend to be more clustered?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1800000"/>
            <a:ext cx="2340797" cy="48600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30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223168" y="4344740"/>
            <a:ext cx="6528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(1) the probability that a randomly chosen cell belongs to patch type </a:t>
            </a:r>
            <a:r>
              <a:rPr lang="en-US" smtClean="0"/>
              <a:t>i,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/>
              <a:t>2) the conditional probability that given a cell is of patch type </a:t>
            </a:r>
            <a:r>
              <a:rPr lang="en-US" dirty="0" err="1"/>
              <a:t>i</a:t>
            </a:r>
            <a:r>
              <a:rPr lang="en-US" dirty="0"/>
              <a:t>, one of its neighboring cells belongs to patch type j 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9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092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Dispersion and interspersed metrics: What is the degree of dispersion  a </a:t>
            </a:r>
            <a:r>
              <a:rPr lang="en-US" sz="2400" b="1" i="1" dirty="0" smtClean="0"/>
              <a:t>class</a:t>
            </a:r>
            <a:r>
              <a:rPr lang="en-US" sz="2400" i="1" dirty="0" smtClean="0"/>
              <a:t>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Clumpliness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n which regularity are patches distributed? (variation coefficient of a metric)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89504" y="3388852"/>
            <a:ext cx="652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Contagium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: Does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elements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of the same kind tend to be more clustered?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98204" y="4694137"/>
            <a:ext cx="625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Interpersion</a:t>
            </a:r>
            <a:r>
              <a:rPr lang="en-US" sz="2400" b="1" dirty="0"/>
              <a:t>: </a:t>
            </a:r>
            <a:r>
              <a:rPr lang="en-US" sz="2400" b="1" dirty="0" smtClean="0"/>
              <a:t>how often </a:t>
            </a:r>
            <a:r>
              <a:rPr lang="en-US" sz="2400" b="1" dirty="0"/>
              <a:t>each patch </a:t>
            </a:r>
            <a:r>
              <a:rPr lang="en-US" sz="2400" b="1" dirty="0" smtClean="0"/>
              <a:t>type </a:t>
            </a:r>
            <a:r>
              <a:rPr lang="en-US" sz="2400" b="1" dirty="0"/>
              <a:t>is adjacent to each other patch </a:t>
            </a:r>
            <a:r>
              <a:rPr lang="en-US" sz="2400" b="1" dirty="0" smtClean="0"/>
              <a:t>type?</a:t>
            </a:r>
            <a:endParaRPr lang="pt-BR" sz="24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1800000"/>
            <a:ext cx="2340797" cy="4860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31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4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092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Dispersion and interspersed metrics: What is the degree of dispersion  a </a:t>
            </a:r>
            <a:r>
              <a:rPr lang="en-US" sz="2400" b="1" i="1" dirty="0" smtClean="0"/>
              <a:t>class</a:t>
            </a:r>
            <a:r>
              <a:rPr lang="en-US" sz="2400" i="1" dirty="0" smtClean="0"/>
              <a:t>? 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9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Clumpliness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n which regularity are patches distributed? (variation coefficient of a metric)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89504" y="3388852"/>
            <a:ext cx="652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Contagium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: Does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elements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of the same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tend to be more clustered?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89504" y="4672768"/>
            <a:ext cx="625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Interpersion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often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each patch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type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is adjacent to each other patch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type?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89504" y="5829003"/>
            <a:ext cx="625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Anisotropy</a:t>
            </a:r>
            <a:r>
              <a:rPr lang="en-US" sz="2400" dirty="0" smtClean="0"/>
              <a:t>: Does the distribution pattern of a class follow a direction?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1800000"/>
            <a:ext cx="2248987" cy="48600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910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 smtClean="0"/>
              <a:t>Conectivity</a:t>
            </a:r>
            <a:r>
              <a:rPr lang="en-US" sz="2400" i="1" dirty="0" smtClean="0"/>
              <a:t>: “</a:t>
            </a:r>
            <a:r>
              <a:rPr lang="en-US" sz="2400" dirty="0" smtClean="0"/>
              <a:t>Degree </a:t>
            </a:r>
            <a:r>
              <a:rPr lang="en-US" sz="2400" dirty="0"/>
              <a:t>to which the landscape facilitates or impedes </a:t>
            </a:r>
            <a:r>
              <a:rPr lang="en-US" sz="2400" dirty="0" smtClean="0"/>
              <a:t>species movement”</a:t>
            </a:r>
            <a:endParaRPr lang="pt-BR" sz="2400" i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1101276"/>
            <a:ext cx="2520000" cy="2520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33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48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910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 smtClean="0"/>
              <a:t>Conectivity</a:t>
            </a:r>
            <a:r>
              <a:rPr lang="en-US" sz="2400" i="1" dirty="0" smtClean="0"/>
              <a:t>: “</a:t>
            </a:r>
            <a:r>
              <a:rPr lang="en-US" sz="2400" dirty="0" smtClean="0"/>
              <a:t>Degree </a:t>
            </a:r>
            <a:r>
              <a:rPr lang="en-US" sz="2400" dirty="0"/>
              <a:t>to which the landscape facilitates or impedes </a:t>
            </a:r>
            <a:r>
              <a:rPr lang="en-US" sz="2400" dirty="0" smtClean="0"/>
              <a:t>species movement”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2018033"/>
            <a:ext cx="824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Structural connectivity: </a:t>
            </a:r>
            <a:r>
              <a:rPr lang="en-US" sz="2400" dirty="0" smtClean="0"/>
              <a:t>Physical connection between patches</a:t>
            </a:r>
            <a:endParaRPr lang="pt-BR" sz="240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3894305"/>
            <a:ext cx="2518345" cy="2520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1101276"/>
            <a:ext cx="2520000" cy="2520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2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910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 smtClean="0"/>
              <a:t>Conectivity</a:t>
            </a:r>
            <a:r>
              <a:rPr lang="en-US" sz="2400" i="1" dirty="0" smtClean="0"/>
              <a:t>: “</a:t>
            </a:r>
            <a:r>
              <a:rPr lang="en-US" sz="2400" dirty="0" smtClean="0"/>
              <a:t>Degree </a:t>
            </a:r>
            <a:r>
              <a:rPr lang="en-US" sz="2400" dirty="0"/>
              <a:t>to which the landscape facilitates or impedes </a:t>
            </a:r>
            <a:r>
              <a:rPr lang="en-US" sz="2400" dirty="0" smtClean="0"/>
              <a:t>species movement”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2018033"/>
            <a:ext cx="824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Structural connectivity: </a:t>
            </a:r>
            <a:r>
              <a:rPr lang="en-US" sz="2400" dirty="0" smtClean="0"/>
              <a:t>Physical connection between patches</a:t>
            </a:r>
            <a:endParaRPr lang="pt-BR" sz="24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1101276"/>
            <a:ext cx="2520000" cy="2520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3869850"/>
            <a:ext cx="2520000" cy="252165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077531" y="3038853"/>
            <a:ext cx="824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Need </a:t>
            </a:r>
            <a:r>
              <a:rPr lang="en-US" sz="2400" i="1" dirty="0"/>
              <a:t>to establish </a:t>
            </a:r>
            <a:r>
              <a:rPr lang="en-US" sz="2400" b="1" i="1" dirty="0"/>
              <a:t>criteria</a:t>
            </a:r>
            <a:r>
              <a:rPr lang="en-US" sz="2400" i="1" dirty="0"/>
              <a:t> for categorizing landscape </a:t>
            </a:r>
            <a:r>
              <a:rPr lang="en-US" sz="2400" i="1" dirty="0" smtClean="0"/>
              <a:t>structures: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habitat</a:t>
            </a:r>
            <a:r>
              <a:rPr lang="en-US" sz="2400" i="1" dirty="0" smtClean="0"/>
              <a:t>, matrix, </a:t>
            </a:r>
            <a:r>
              <a:rPr lang="en-US" sz="2400" i="1" dirty="0" smtClean="0">
                <a:solidFill>
                  <a:schemeClr val="accent5"/>
                </a:solidFill>
              </a:rPr>
              <a:t>corridors</a:t>
            </a:r>
            <a:r>
              <a:rPr lang="en-US" sz="2400" i="1" dirty="0" smtClean="0"/>
              <a:t> and </a:t>
            </a:r>
            <a:r>
              <a:rPr lang="en-US" sz="2400" i="1" dirty="0" smtClean="0">
                <a:solidFill>
                  <a:srgbClr val="C00000"/>
                </a:solidFill>
              </a:rPr>
              <a:t>steppingstones.</a:t>
            </a:r>
            <a:endParaRPr lang="pt-BR" sz="2400" i="1" dirty="0">
              <a:solidFill>
                <a:srgbClr val="C00000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35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910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 smtClean="0"/>
              <a:t>Conectivity</a:t>
            </a:r>
            <a:r>
              <a:rPr lang="en-US" sz="2400" i="1" dirty="0" smtClean="0"/>
              <a:t>: “</a:t>
            </a:r>
            <a:r>
              <a:rPr lang="en-US" sz="2400" dirty="0" smtClean="0"/>
              <a:t>Degree </a:t>
            </a:r>
            <a:r>
              <a:rPr lang="en-US" sz="2400" dirty="0"/>
              <a:t>to which the landscape facilitates or impedes </a:t>
            </a:r>
            <a:r>
              <a:rPr lang="en-US" sz="2400" dirty="0" smtClean="0"/>
              <a:t>species movement”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2018033"/>
            <a:ext cx="824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Structural connectivity: Physical connection between patches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8" y="3869509"/>
            <a:ext cx="2518344" cy="25200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04" y="3116610"/>
            <a:ext cx="8245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 smtClean="0"/>
              <a:t>Functional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connectivity</a:t>
            </a:r>
            <a:r>
              <a:rPr lang="pt-BR" sz="2400" b="1" dirty="0" smtClean="0"/>
              <a:t>: </a:t>
            </a:r>
            <a:r>
              <a:rPr lang="pt-BR" sz="2400" dirty="0" err="1" smtClean="0"/>
              <a:t>How</a:t>
            </a:r>
            <a:r>
              <a:rPr lang="pt-BR" sz="2400" dirty="0" smtClean="0"/>
              <a:t> patches are </a:t>
            </a:r>
            <a:r>
              <a:rPr lang="pt-BR" sz="2400" dirty="0" err="1" smtClean="0"/>
              <a:t>connected</a:t>
            </a:r>
            <a:r>
              <a:rPr lang="pt-BR" sz="2400" dirty="0" smtClean="0"/>
              <a:t> for a </a:t>
            </a:r>
            <a:r>
              <a:rPr lang="pt-BR" sz="2400" b="1" dirty="0" err="1" smtClean="0">
                <a:solidFill>
                  <a:srgbClr val="FF0000"/>
                </a:solidFill>
              </a:rPr>
              <a:t>species</a:t>
            </a:r>
            <a:r>
              <a:rPr lang="pt-BR" sz="2400" dirty="0" smtClean="0"/>
              <a:t>?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36</a:t>
            </a:fld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1101276"/>
            <a:ext cx="2520000" cy="252000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6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910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 smtClean="0"/>
              <a:t>Conectivity</a:t>
            </a:r>
            <a:r>
              <a:rPr lang="en-US" sz="2400" i="1" dirty="0" smtClean="0"/>
              <a:t>: “</a:t>
            </a:r>
            <a:r>
              <a:rPr lang="en-US" sz="2400" dirty="0" smtClean="0"/>
              <a:t>Degree </a:t>
            </a:r>
            <a:r>
              <a:rPr lang="en-US" sz="2400" dirty="0"/>
              <a:t>to which the landscape facilitates or impedes </a:t>
            </a:r>
            <a:r>
              <a:rPr lang="en-US" sz="2400" dirty="0" smtClean="0"/>
              <a:t>species movement”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2018033"/>
            <a:ext cx="824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Structural connectivity: Physical connection between patches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89504" y="3116610"/>
            <a:ext cx="8456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Functional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connectivity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 patches are </a:t>
            </a: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connected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 for a </a:t>
            </a:r>
            <a:r>
              <a:rPr lang="pt-BR" sz="2400" dirty="0" err="1" smtClean="0">
                <a:solidFill>
                  <a:schemeClr val="bg1">
                    <a:lumMod val="65000"/>
                  </a:schemeClr>
                </a:solidFill>
              </a:rPr>
              <a:t>species</a:t>
            </a:r>
            <a:r>
              <a:rPr lang="pt-BR" sz="2400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89504" y="4584519"/>
            <a:ext cx="845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smtClean="0"/>
              <a:t>Edge/Core </a:t>
            </a:r>
            <a:r>
              <a:rPr lang="pt-BR" sz="2400" b="1" dirty="0" err="1" smtClean="0"/>
              <a:t>area</a:t>
            </a:r>
            <a:r>
              <a:rPr lang="pt-BR" sz="2400" b="1" dirty="0" smtClean="0"/>
              <a:t>: </a:t>
            </a:r>
            <a:r>
              <a:rPr lang="pt-BR" sz="2400" dirty="0" err="1" smtClean="0"/>
              <a:t>How</a:t>
            </a:r>
            <a:r>
              <a:rPr lang="pt-BR" sz="2400" dirty="0" smtClean="0"/>
              <a:t> </a:t>
            </a:r>
            <a:r>
              <a:rPr lang="pt-BR" sz="2400" dirty="0" err="1" smtClean="0">
                <a:solidFill>
                  <a:srgbClr val="FF0000"/>
                </a:solidFill>
              </a:rPr>
              <a:t>species</a:t>
            </a:r>
            <a:r>
              <a:rPr lang="pt-BR" sz="2400" dirty="0" smtClean="0"/>
              <a:t> </a:t>
            </a:r>
            <a:r>
              <a:rPr lang="pt-BR" sz="2400" dirty="0" err="1" smtClean="0"/>
              <a:t>really</a:t>
            </a:r>
            <a:r>
              <a:rPr lang="pt-BR" sz="2400" dirty="0" smtClean="0"/>
              <a:t> use habitat </a:t>
            </a:r>
            <a:r>
              <a:rPr lang="pt-BR" sz="2400" dirty="0" err="1" smtClean="0"/>
              <a:t>area</a:t>
            </a:r>
            <a:r>
              <a:rPr lang="pt-BR" sz="2400" dirty="0" smtClean="0"/>
              <a:t>?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3863199"/>
            <a:ext cx="2518345" cy="25200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37</a:t>
            </a:fld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37" y="1101276"/>
            <a:ext cx="2520000" cy="252000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7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Configuration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Can we a have a situation like this?</a:t>
            </a:r>
            <a:endParaRPr lang="pt-BR" sz="2400" i="1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55" y="3403026"/>
            <a:ext cx="5666715" cy="320173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52" y="746971"/>
            <a:ext cx="1896198" cy="1896198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38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98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Configuration</a:t>
            </a:r>
            <a:r>
              <a:rPr lang="pt-BR" sz="2800" b="1" dirty="0" smtClean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/>
              <a:t>Can we a have a situation like this?</a:t>
            </a:r>
            <a:endParaRPr lang="pt-BR" sz="24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574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Functional x structural corridors</a:t>
            </a:r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89505" y="2474046"/>
            <a:ext cx="471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Edge x functional corridors</a:t>
            </a:r>
            <a:endParaRPr lang="pt-BR" sz="24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89505" y="3084807"/>
            <a:ext cx="640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Functional connectivity x Suitable habitat</a:t>
            </a:r>
            <a:endParaRPr lang="pt-BR" sz="24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55" y="3403026"/>
            <a:ext cx="5666715" cy="320173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52" y="746971"/>
            <a:ext cx="1896198" cy="1896198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39</a:t>
            </a:fld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2549" t="15801" r="26871" b="12369"/>
          <a:stretch/>
        </p:blipFill>
        <p:spPr>
          <a:xfrm>
            <a:off x="6921710" y="2265633"/>
            <a:ext cx="5055642" cy="40365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20310" y="2621426"/>
            <a:ext cx="6837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Landscape metrics  </a:t>
            </a:r>
            <a:r>
              <a:rPr lang="en-US" sz="2400" dirty="0"/>
              <a:t>are  one  of  the  most  popular  methods  for  the  </a:t>
            </a:r>
            <a:r>
              <a:rPr lang="en-US" sz="2400" b="1" dirty="0" smtClean="0"/>
              <a:t>quantification of  </a:t>
            </a:r>
            <a:r>
              <a:rPr lang="en-US" sz="2400" b="1" dirty="0"/>
              <a:t>landscape  patterns</a:t>
            </a:r>
            <a:r>
              <a:rPr lang="en-US" sz="2400" dirty="0"/>
              <a:t>. </a:t>
            </a:r>
            <a:endParaRPr lang="pt-BR" sz="24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073765" y="41212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Introduction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97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Quantification  </a:t>
            </a:r>
            <a:r>
              <a:rPr lang="en-US" sz="2400" dirty="0"/>
              <a:t>of  landscape  </a:t>
            </a:r>
            <a:r>
              <a:rPr lang="en-US" sz="2400" dirty="0" smtClean="0"/>
              <a:t>patterns is a  </a:t>
            </a:r>
            <a:r>
              <a:rPr lang="en-US" sz="2400" dirty="0"/>
              <a:t>prerequisite  for  the  study  of  </a:t>
            </a:r>
            <a:r>
              <a:rPr lang="en-US" sz="2400" b="1" dirty="0" smtClean="0"/>
              <a:t>pattern–process relationships </a:t>
            </a:r>
            <a:r>
              <a:rPr lang="en-US" sz="2400" dirty="0" smtClean="0"/>
              <a:t>(</a:t>
            </a:r>
            <a:r>
              <a:rPr lang="en-US" sz="2400" dirty="0" err="1" smtClean="0"/>
              <a:t>McGarigal</a:t>
            </a:r>
            <a:r>
              <a:rPr lang="en-US" sz="2400" dirty="0" smtClean="0"/>
              <a:t> et al. 2002).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21710" y="6302232"/>
            <a:ext cx="1664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Uuemma</a:t>
            </a:r>
            <a:r>
              <a:rPr lang="en-US" sz="1400" dirty="0" smtClean="0"/>
              <a:t> </a:t>
            </a:r>
            <a:r>
              <a:rPr lang="en-US" sz="1400" dirty="0"/>
              <a:t>et al. 2013</a:t>
            </a:r>
            <a:endParaRPr lang="pt-BR" sz="1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563938" y="412122"/>
            <a:ext cx="5064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Configuration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1" y="1101276"/>
            <a:ext cx="334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Considerations</a:t>
            </a:r>
            <a:endParaRPr lang="pt-BR" sz="24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9505" y="1863285"/>
            <a:ext cx="760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There are </a:t>
            </a:r>
            <a:r>
              <a:rPr lang="en-US" sz="2400" b="1" dirty="0"/>
              <a:t>several ways to calculate a particular metric</a:t>
            </a:r>
            <a:r>
              <a:rPr lang="en-US" sz="2400" dirty="0"/>
              <a:t>: </a:t>
            </a:r>
            <a:r>
              <a:rPr lang="en-US" sz="2400" dirty="0" smtClean="0"/>
              <a:t>you must compare </a:t>
            </a:r>
            <a:r>
              <a:rPr lang="en-US" sz="2400" dirty="0"/>
              <a:t>among all which best fits your </a:t>
            </a:r>
            <a:r>
              <a:rPr lang="en-US" sz="2400" dirty="0" smtClean="0"/>
              <a:t>questions.</a:t>
            </a:r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89505" y="3363958"/>
            <a:ext cx="7768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Most of configuration metrics need a biological information: you must know well the </a:t>
            </a:r>
            <a:r>
              <a:rPr lang="en-US" sz="2400" b="1" dirty="0" smtClean="0"/>
              <a:t>biological/ecological history of the species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0"/>
          <a:stretch/>
        </p:blipFill>
        <p:spPr>
          <a:xfrm>
            <a:off x="8628080" y="1101276"/>
            <a:ext cx="3298061" cy="320173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40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9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60" y="412122"/>
            <a:ext cx="473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Continuous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pixel is associated with neighboring </a:t>
            </a:r>
            <a:r>
              <a:rPr lang="en-US" sz="2400" dirty="0" smtClean="0"/>
              <a:t>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Generates a map as metric</a:t>
            </a:r>
          </a:p>
          <a:p>
            <a:endParaRPr lang="en-US" sz="2400" dirty="0"/>
          </a:p>
          <a:p>
            <a:endParaRPr lang="pt-BR" sz="2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199104" y="3752692"/>
            <a:ext cx="355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Euclidian distance</a:t>
            </a:r>
            <a:endParaRPr lang="pt-BR" sz="24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1199104" y="4457883"/>
            <a:ext cx="355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Moving window</a:t>
            </a:r>
            <a:endParaRPr lang="pt-BR" sz="2400" dirty="0"/>
          </a:p>
        </p:txBody>
      </p:sp>
      <p:sp>
        <p:nvSpPr>
          <p:cNvPr id="30" name="Espaço Reservado para Número de Slide 29"/>
          <p:cNvSpPr>
            <a:spLocks noGrp="1"/>
          </p:cNvSpPr>
          <p:nvPr>
            <p:ph type="sldNum" sz="quarter" idx="12"/>
          </p:nvPr>
        </p:nvSpPr>
        <p:spPr>
          <a:xfrm>
            <a:off x="8662116" y="6356350"/>
            <a:ext cx="2743200" cy="365125"/>
          </a:xfrm>
        </p:spPr>
        <p:txBody>
          <a:bodyPr/>
          <a:lstStyle/>
          <a:p>
            <a:fld id="{87222D1C-F23B-4AA2-B759-19F8B7F813F6}" type="slidenum">
              <a:rPr lang="pt-BR" smtClean="0"/>
              <a:t>41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199104" y="5163074"/>
            <a:ext cx="355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Kernel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0310" y="3021081"/>
            <a:ext cx="1123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Most used continuous metric: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08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Euclidian distance algorithm: </a:t>
            </a:r>
            <a:r>
              <a:rPr lang="en-US" sz="2400" dirty="0" smtClean="0"/>
              <a:t>how far each pixel is from some class?</a:t>
            </a:r>
            <a:endParaRPr lang="pt-BR" sz="24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9990" r="13479" b="6826"/>
          <a:stretch/>
        </p:blipFill>
        <p:spPr>
          <a:xfrm>
            <a:off x="914400" y="3122415"/>
            <a:ext cx="3608633" cy="365945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10588" r="1863" b="9117"/>
          <a:stretch/>
        </p:blipFill>
        <p:spPr>
          <a:xfrm>
            <a:off x="6368006" y="2148928"/>
            <a:ext cx="5470229" cy="4696139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544269" y="2745452"/>
            <a:ext cx="234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err="1" smtClean="0"/>
              <a:t>Binary</a:t>
            </a:r>
            <a:r>
              <a:rPr lang="pt-BR" b="1" u="sng" dirty="0" smtClean="0"/>
              <a:t> </a:t>
            </a:r>
            <a:r>
              <a:rPr lang="pt-BR" b="1" u="sng" dirty="0" err="1" smtClean="0"/>
              <a:t>map</a:t>
            </a:r>
            <a:r>
              <a:rPr lang="pt-BR" b="1" u="sng" dirty="0" smtClean="0"/>
              <a:t> </a:t>
            </a:r>
            <a:r>
              <a:rPr lang="pt-BR" b="1" u="sng" dirty="0" err="1" smtClean="0"/>
              <a:t>of</a:t>
            </a:r>
            <a:r>
              <a:rPr lang="pt-BR" b="1" u="sng" dirty="0" smtClean="0"/>
              <a:t> </a:t>
            </a:r>
            <a:r>
              <a:rPr lang="pt-BR" b="1" i="1" u="sng" dirty="0" smtClean="0"/>
              <a:t>habitat</a:t>
            </a:r>
            <a:endParaRPr lang="pt-BR" b="1" i="1" u="sng" dirty="0"/>
          </a:p>
        </p:txBody>
      </p:sp>
      <p:sp>
        <p:nvSpPr>
          <p:cNvPr id="26" name="Seta para a direita 25"/>
          <p:cNvSpPr/>
          <p:nvPr/>
        </p:nvSpPr>
        <p:spPr>
          <a:xfrm>
            <a:off x="4795266" y="4189719"/>
            <a:ext cx="1154784" cy="108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880334" y="1780096"/>
            <a:ext cx="40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Map</a:t>
            </a:r>
            <a:r>
              <a:rPr lang="pt-BR" b="1" dirty="0" smtClean="0"/>
              <a:t> </a:t>
            </a:r>
            <a:r>
              <a:rPr lang="pt-BR" b="1" dirty="0" err="1" smtClean="0"/>
              <a:t>of</a:t>
            </a:r>
            <a:r>
              <a:rPr lang="pt-BR" b="1" dirty="0" smtClean="0"/>
              <a:t> </a:t>
            </a:r>
            <a:r>
              <a:rPr lang="pt-BR" b="1" dirty="0" err="1" smtClean="0"/>
              <a:t>euclidian</a:t>
            </a:r>
            <a:r>
              <a:rPr lang="pt-BR" b="1" dirty="0" smtClean="0"/>
              <a:t> </a:t>
            </a:r>
            <a:r>
              <a:rPr lang="pt-BR" b="1" dirty="0" err="1" smtClean="0"/>
              <a:t>distance</a:t>
            </a:r>
            <a:r>
              <a:rPr lang="pt-BR" b="1" dirty="0" smtClean="0"/>
              <a:t> </a:t>
            </a:r>
            <a:r>
              <a:rPr lang="pt-BR" b="1" dirty="0" err="1" smtClean="0"/>
              <a:t>from</a:t>
            </a:r>
            <a:r>
              <a:rPr lang="pt-BR" b="1" dirty="0" smtClean="0"/>
              <a:t> habitat</a:t>
            </a:r>
            <a:endParaRPr lang="pt-BR" b="1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42</a:t>
            </a:fld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9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Moving window: </a:t>
            </a:r>
            <a:r>
              <a:rPr lang="en-US" sz="2400" dirty="0" smtClean="0"/>
              <a:t>returns </a:t>
            </a:r>
            <a:r>
              <a:rPr lang="en-US" sz="2400" dirty="0"/>
              <a:t>a value to each pixel based on the values ​​of neighboring pixels?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326707" y="2792590"/>
            <a:ext cx="18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Land use  </a:t>
            </a:r>
            <a:r>
              <a:rPr lang="pt-BR" b="1" dirty="0" err="1" smtClean="0"/>
              <a:t>map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 t="8656" r="4103" b="7960"/>
          <a:stretch/>
        </p:blipFill>
        <p:spPr>
          <a:xfrm>
            <a:off x="389965" y="3106271"/>
            <a:ext cx="3603812" cy="328108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08" y="3106271"/>
            <a:ext cx="2932182" cy="293218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918012" y="3513276"/>
            <a:ext cx="278795" cy="2787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196807" y="3119719"/>
            <a:ext cx="1433101" cy="393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3196807" y="3792071"/>
            <a:ext cx="1433101" cy="2246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7998766" y="4612704"/>
            <a:ext cx="402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Mean</a:t>
            </a:r>
            <a:r>
              <a:rPr lang="pt-BR" dirty="0" smtClean="0"/>
              <a:t>:(13+3+5+1+3+1+1+17+9)/9 = 5.88 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322310" y="2402304"/>
            <a:ext cx="206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3x3 </a:t>
            </a:r>
            <a:r>
              <a:rPr lang="pt-BR" dirty="0" err="1" smtClean="0"/>
              <a:t>moving</a:t>
            </a:r>
            <a:r>
              <a:rPr lang="pt-BR" dirty="0" smtClean="0"/>
              <a:t> </a:t>
            </a:r>
            <a:r>
              <a:rPr lang="pt-BR" dirty="0" err="1" smtClean="0"/>
              <a:t>window</a:t>
            </a:r>
            <a:endParaRPr lang="pt-BR" dirty="0"/>
          </a:p>
        </p:txBody>
      </p:sp>
      <p:sp>
        <p:nvSpPr>
          <p:cNvPr id="22" name="Seta para baixo 21"/>
          <p:cNvSpPr/>
          <p:nvPr/>
        </p:nvSpPr>
        <p:spPr>
          <a:xfrm>
            <a:off x="6095999" y="2836578"/>
            <a:ext cx="493060" cy="1157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11322423" y="4558915"/>
            <a:ext cx="658906" cy="456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em curva para baixo 23"/>
          <p:cNvSpPr/>
          <p:nvPr/>
        </p:nvSpPr>
        <p:spPr>
          <a:xfrm rot="10800000">
            <a:off x="6051175" y="5068687"/>
            <a:ext cx="5825417" cy="1430708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43</a:t>
            </a:fld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1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Moving window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3756361" y="1968278"/>
            <a:ext cx="188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Land use  </a:t>
            </a:r>
            <a:r>
              <a:rPr lang="pt-BR" b="1" dirty="0" err="1"/>
              <a:t>map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 t="8656" r="4103" b="7960"/>
          <a:stretch/>
        </p:blipFill>
        <p:spPr>
          <a:xfrm>
            <a:off x="4968911" y="900769"/>
            <a:ext cx="3205825" cy="2918736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220310" y="2018358"/>
            <a:ext cx="430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Decision 1: window size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7353" r="1569" b="7058"/>
          <a:stretch/>
        </p:blipFill>
        <p:spPr>
          <a:xfrm>
            <a:off x="8697912" y="3925439"/>
            <a:ext cx="3147215" cy="28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t="9148" r="2562" b="7322"/>
          <a:stretch/>
        </p:blipFill>
        <p:spPr>
          <a:xfrm>
            <a:off x="8627860" y="935342"/>
            <a:ext cx="3194944" cy="2880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10133" r="3627" b="7220"/>
          <a:stretch/>
        </p:blipFill>
        <p:spPr>
          <a:xfrm>
            <a:off x="4993071" y="3961646"/>
            <a:ext cx="3181666" cy="2880000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 rot="16200000">
            <a:off x="7760733" y="2190676"/>
            <a:ext cx="14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Moving</a:t>
            </a:r>
            <a:r>
              <a:rPr lang="pt-BR" b="1" dirty="0" smtClean="0"/>
              <a:t> 3x3</a:t>
            </a:r>
            <a:endParaRPr lang="pt-BR" b="1" dirty="0"/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4055375" y="5000604"/>
            <a:ext cx="14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Moving</a:t>
            </a:r>
            <a:r>
              <a:rPr lang="pt-BR" b="1" dirty="0" smtClean="0"/>
              <a:t> 9x9</a:t>
            </a:r>
            <a:endParaRPr lang="pt-BR" b="1" dirty="0"/>
          </a:p>
        </p:txBody>
      </p:sp>
      <p:sp>
        <p:nvSpPr>
          <p:cNvPr id="27" name="CaixaDeTexto 26"/>
          <p:cNvSpPr txBox="1"/>
          <p:nvPr/>
        </p:nvSpPr>
        <p:spPr>
          <a:xfrm rot="16200000">
            <a:off x="7453150" y="4894170"/>
            <a:ext cx="19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Moving</a:t>
            </a:r>
            <a:r>
              <a:rPr lang="pt-BR" b="1" dirty="0" smtClean="0"/>
              <a:t> 27x27</a:t>
            </a:r>
            <a:endParaRPr lang="pt-BR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220310" y="2827864"/>
            <a:ext cx="422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to choose the window </a:t>
            </a:r>
            <a:r>
              <a:rPr lang="en-US" sz="2400" dirty="0" smtClean="0"/>
              <a:t>size?</a:t>
            </a:r>
            <a:endParaRPr lang="pt-BR" sz="2400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44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4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1" y="1208852"/>
            <a:ext cx="4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smtClean="0"/>
              <a:t>Considerations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4009575" y="1829778"/>
            <a:ext cx="188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Land use  </a:t>
            </a:r>
            <a:r>
              <a:rPr lang="pt-BR" b="1" dirty="0" err="1"/>
              <a:t>map</a:t>
            </a:r>
            <a:endParaRPr lang="pt-BR" b="1" dirty="0"/>
          </a:p>
          <a:p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 t="8656" r="4103" b="7960"/>
          <a:stretch/>
        </p:blipFill>
        <p:spPr>
          <a:xfrm>
            <a:off x="4968911" y="900769"/>
            <a:ext cx="3205825" cy="2918736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220310" y="2018358"/>
            <a:ext cx="430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Decision 2: function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 rot="16200000">
            <a:off x="7400061" y="1984212"/>
            <a:ext cx="216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Moving</a:t>
            </a:r>
            <a:r>
              <a:rPr lang="pt-BR" b="1" dirty="0" smtClean="0"/>
              <a:t> 3x3 - </a:t>
            </a:r>
            <a:r>
              <a:rPr lang="pt-BR" b="1" dirty="0" err="1" smtClean="0"/>
              <a:t>mean</a:t>
            </a:r>
            <a:endParaRPr lang="pt-BR" b="1" dirty="0"/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3867983" y="5069243"/>
            <a:ext cx="181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Moving</a:t>
            </a:r>
            <a:r>
              <a:rPr lang="pt-BR" b="1" dirty="0" smtClean="0"/>
              <a:t> 3x3 - </a:t>
            </a:r>
            <a:r>
              <a:rPr lang="pt-BR" b="1" dirty="0" err="1" smtClean="0"/>
              <a:t>sd</a:t>
            </a:r>
            <a:endParaRPr lang="pt-BR" b="1" dirty="0"/>
          </a:p>
        </p:txBody>
      </p:sp>
      <p:sp>
        <p:nvSpPr>
          <p:cNvPr id="27" name="CaixaDeTexto 26"/>
          <p:cNvSpPr txBox="1"/>
          <p:nvPr/>
        </p:nvSpPr>
        <p:spPr>
          <a:xfrm rot="16200000">
            <a:off x="7356220" y="4986477"/>
            <a:ext cx="22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Moving</a:t>
            </a:r>
            <a:r>
              <a:rPr lang="pt-BR" b="1" dirty="0"/>
              <a:t> 3x3 - </a:t>
            </a:r>
            <a:r>
              <a:rPr lang="pt-BR" b="1" dirty="0" err="1" smtClean="0"/>
              <a:t>median</a:t>
            </a:r>
            <a:endParaRPr lang="pt-BR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220310" y="2827864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Which function to use?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8600" r="3332" b="7799"/>
          <a:stretch/>
        </p:blipFill>
        <p:spPr>
          <a:xfrm>
            <a:off x="5073866" y="3867115"/>
            <a:ext cx="3155598" cy="28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9401" r="4133" b="8199"/>
          <a:stretch/>
        </p:blipFill>
        <p:spPr>
          <a:xfrm>
            <a:off x="8787080" y="900769"/>
            <a:ext cx="3173592" cy="29187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10024" r="3358" b="6775"/>
          <a:stretch/>
        </p:blipFill>
        <p:spPr>
          <a:xfrm>
            <a:off x="8774688" y="3867115"/>
            <a:ext cx="3185984" cy="28800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736311" y="3405450"/>
            <a:ext cx="422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Median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Minimum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Maximun</a:t>
            </a:r>
            <a:r>
              <a:rPr lang="en-US" sz="2400" dirty="0" smtClean="0"/>
              <a:t> value </a:t>
            </a:r>
            <a:endParaRPr lang="pt-BR" sz="240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45</a:t>
            </a:fld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2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1" y="1208852"/>
            <a:ext cx="47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Consideretaions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3841252" y="2053169"/>
            <a:ext cx="171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Land use </a:t>
            </a:r>
            <a:r>
              <a:rPr lang="pt-BR" b="1" dirty="0" err="1" smtClean="0"/>
              <a:t>map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 t="8656" r="4103" b="7960"/>
          <a:stretch/>
        </p:blipFill>
        <p:spPr>
          <a:xfrm>
            <a:off x="4968911" y="900769"/>
            <a:ext cx="3205825" cy="2918736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220310" y="2018358"/>
            <a:ext cx="430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Decision 3: input map</a:t>
            </a:r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 rot="16200000">
            <a:off x="7240591" y="2112459"/>
            <a:ext cx="257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Land </a:t>
            </a:r>
            <a:r>
              <a:rPr lang="pt-BR" b="1" dirty="0" err="1" smtClean="0"/>
              <a:t>moving</a:t>
            </a:r>
            <a:r>
              <a:rPr lang="pt-BR" b="1" dirty="0" smtClean="0"/>
              <a:t> 3x3 - </a:t>
            </a:r>
            <a:r>
              <a:rPr lang="pt-BR" b="1" dirty="0" err="1" smtClean="0"/>
              <a:t>mean</a:t>
            </a:r>
            <a:endParaRPr lang="pt-BR" b="1" dirty="0"/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3718800" y="4920059"/>
            <a:ext cx="21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Binary</a:t>
            </a:r>
            <a:r>
              <a:rPr lang="pt-BR" b="1" dirty="0" smtClean="0"/>
              <a:t> habitat </a:t>
            </a:r>
            <a:r>
              <a:rPr lang="pt-BR" b="1" dirty="0" err="1" smtClean="0"/>
              <a:t>map</a:t>
            </a:r>
            <a:endParaRPr lang="pt-BR" b="1" dirty="0"/>
          </a:p>
        </p:txBody>
      </p:sp>
      <p:sp>
        <p:nvSpPr>
          <p:cNvPr id="27" name="CaixaDeTexto 26"/>
          <p:cNvSpPr txBox="1"/>
          <p:nvPr/>
        </p:nvSpPr>
        <p:spPr>
          <a:xfrm rot="16200000">
            <a:off x="7411556" y="4873002"/>
            <a:ext cx="247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Bin. </a:t>
            </a:r>
            <a:r>
              <a:rPr lang="pt-BR" b="1" dirty="0" err="1" smtClean="0"/>
              <a:t>moving</a:t>
            </a:r>
            <a:r>
              <a:rPr lang="pt-BR" b="1" dirty="0" smtClean="0"/>
              <a:t> </a:t>
            </a:r>
            <a:r>
              <a:rPr lang="pt-BR" b="1" dirty="0"/>
              <a:t>3x3 - </a:t>
            </a:r>
            <a:r>
              <a:rPr lang="pt-BR" b="1" dirty="0" err="1" smtClean="0"/>
              <a:t>mean</a:t>
            </a:r>
            <a:endParaRPr lang="pt-BR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220310" y="2827864"/>
            <a:ext cx="4295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What is the input information?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9401" r="4133" b="8199"/>
          <a:stretch/>
        </p:blipFill>
        <p:spPr>
          <a:xfrm>
            <a:off x="8787080" y="900769"/>
            <a:ext cx="3173592" cy="2918736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37835" y="3785283"/>
            <a:ext cx="422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Land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Variable (e.g. temperature)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Binary map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46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t="9461" r="2410" b="7770"/>
          <a:stretch/>
        </p:blipFill>
        <p:spPr>
          <a:xfrm>
            <a:off x="5067387" y="3731143"/>
            <a:ext cx="3201191" cy="28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" t="9440" r="4712" b="7175"/>
          <a:stretch/>
        </p:blipFill>
        <p:spPr>
          <a:xfrm>
            <a:off x="8904828" y="3819505"/>
            <a:ext cx="3145683" cy="288000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47076" y="1944027"/>
            <a:ext cx="4302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Importance of biological decisions: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Euclidian: class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Moving: distance, function and input information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/>
          <a:srcRect l="18462" t="24953" r="30875" b="32122"/>
          <a:stretch/>
        </p:blipFill>
        <p:spPr>
          <a:xfrm>
            <a:off x="8065683" y="4934317"/>
            <a:ext cx="3960000" cy="188636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/>
          <a:srcRect l="18462" t="24962" r="30770" b="32034"/>
          <a:stretch/>
        </p:blipFill>
        <p:spPr>
          <a:xfrm>
            <a:off x="8065683" y="2924374"/>
            <a:ext cx="3960000" cy="188590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/>
          <a:srcRect l="18487" t="25050" r="30499" b="31617"/>
          <a:stretch/>
        </p:blipFill>
        <p:spPr>
          <a:xfrm>
            <a:off x="8065683" y="909162"/>
            <a:ext cx="3960000" cy="189117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6172216" y="924357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Euclidian</a:t>
            </a:r>
            <a:r>
              <a:rPr lang="pt-BR" dirty="0" smtClean="0"/>
              <a:t> </a:t>
            </a:r>
            <a:r>
              <a:rPr lang="pt-BR" dirty="0" err="1" smtClean="0"/>
              <a:t>distance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749456" y="2942653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Kernel</a:t>
            </a:r>
            <a:r>
              <a:rPr lang="pt-BR" dirty="0"/>
              <a:t> </a:t>
            </a:r>
            <a:r>
              <a:rPr lang="pt-BR" dirty="0" smtClean="0"/>
              <a:t>10m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690948" y="4953453"/>
            <a:ext cx="137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Kernel</a:t>
            </a:r>
            <a:r>
              <a:rPr lang="pt-BR" dirty="0"/>
              <a:t> </a:t>
            </a:r>
            <a:r>
              <a:rPr lang="pt-BR" dirty="0" smtClean="0"/>
              <a:t>100m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327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2018358"/>
            <a:ext cx="430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Importance of biological decision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06570" y="2984345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Composed explicit metrics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24223" r="18153" b="26766"/>
          <a:stretch/>
        </p:blipFill>
        <p:spPr>
          <a:xfrm>
            <a:off x="4220161" y="2194711"/>
            <a:ext cx="3600000" cy="25507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4302" r="18539" b="27035"/>
          <a:stretch/>
        </p:blipFill>
        <p:spPr>
          <a:xfrm>
            <a:off x="8275002" y="2172096"/>
            <a:ext cx="3600000" cy="2571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5690747" y="1107518"/>
            <a:ext cx="5313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err="1" smtClean="0"/>
              <a:t>How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can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we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create</a:t>
            </a:r>
            <a:r>
              <a:rPr lang="pt-BR" sz="2000" i="1" dirty="0" smtClean="0"/>
              <a:t> a </a:t>
            </a:r>
            <a:r>
              <a:rPr lang="pt-BR" sz="2000" i="1" dirty="0" err="1" smtClean="0"/>
              <a:t>map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of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distance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from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edge</a:t>
            </a:r>
            <a:r>
              <a:rPr lang="pt-BR" sz="2000" i="1" dirty="0" smtClean="0"/>
              <a:t>?</a:t>
            </a:r>
            <a:endParaRPr lang="pt-BR" sz="20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220161" y="2249190"/>
            <a:ext cx="21505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 err="1" smtClean="0"/>
              <a:t>Binary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matrix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8275002" y="2208404"/>
            <a:ext cx="22150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 err="1" smtClean="0"/>
              <a:t>Binary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habitat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0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327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2018358"/>
            <a:ext cx="430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Importance of biological decision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06570" y="2984345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Composed explicit metrics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690747" y="1107518"/>
            <a:ext cx="5313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err="1" smtClean="0"/>
              <a:t>How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can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we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create</a:t>
            </a:r>
            <a:r>
              <a:rPr lang="pt-BR" sz="2000" i="1" dirty="0" smtClean="0"/>
              <a:t> a </a:t>
            </a:r>
            <a:r>
              <a:rPr lang="pt-BR" sz="2000" i="1" dirty="0" err="1" smtClean="0"/>
              <a:t>map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of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distance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from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edge</a:t>
            </a:r>
            <a:r>
              <a:rPr lang="pt-BR" sz="2000" i="1" dirty="0" smtClean="0"/>
              <a:t>?</a:t>
            </a:r>
            <a:endParaRPr lang="pt-BR" sz="2000" i="1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4" t="24017" r="18801" b="27847"/>
          <a:stretch/>
        </p:blipFill>
        <p:spPr>
          <a:xfrm>
            <a:off x="4597590" y="4213328"/>
            <a:ext cx="3600000" cy="25292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6" t="24180" r="18150" b="27702"/>
          <a:stretch/>
        </p:blipFill>
        <p:spPr>
          <a:xfrm>
            <a:off x="8425734" y="4194865"/>
            <a:ext cx="3600000" cy="25476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CaixaDeTexto 15"/>
          <p:cNvSpPr txBox="1"/>
          <p:nvPr/>
        </p:nvSpPr>
        <p:spPr>
          <a:xfrm>
            <a:off x="4644326" y="4248141"/>
            <a:ext cx="2217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 err="1" smtClean="0"/>
              <a:t>Distance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</a:t>
            </a:r>
            <a:r>
              <a:rPr lang="pt-BR" dirty="0" err="1" smtClean="0"/>
              <a:t>matrix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8466678" y="4213328"/>
            <a:ext cx="22128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 smtClean="0"/>
              <a:t>Distance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habitat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24223" r="18153" b="26766"/>
          <a:stretch/>
        </p:blipFill>
        <p:spPr>
          <a:xfrm>
            <a:off x="5142333" y="2194712"/>
            <a:ext cx="2623236" cy="18586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4302" r="18539" b="27035"/>
          <a:stretch/>
        </p:blipFill>
        <p:spPr>
          <a:xfrm>
            <a:off x="8910573" y="2172096"/>
            <a:ext cx="2623236" cy="18737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CaixaDeTexto 24"/>
          <p:cNvSpPr txBox="1"/>
          <p:nvPr/>
        </p:nvSpPr>
        <p:spPr>
          <a:xfrm>
            <a:off x="5142333" y="2194712"/>
            <a:ext cx="14349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err="1" smtClean="0"/>
              <a:t>Binary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matrix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8910573" y="2185265"/>
            <a:ext cx="14779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err="1" smtClean="0"/>
              <a:t>Binary</a:t>
            </a:r>
            <a:r>
              <a:rPr lang="pt-BR" dirty="0" smtClean="0"/>
              <a:t> </a:t>
            </a:r>
            <a:r>
              <a:rPr lang="pt-BR" dirty="0" err="1" smtClean="0"/>
              <a:t>map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habitat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3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941407" y="412122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Levels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20310" y="1101276"/>
            <a:ext cx="55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can we describe a landscape?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5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28" y="586769"/>
            <a:ext cx="2956557" cy="2956557"/>
          </a:xfrm>
          <a:prstGeom prst="rect">
            <a:avLst/>
          </a:prstGeom>
          <a:solidFill>
            <a:srgbClr val="FAB478"/>
          </a:solidFill>
        </p:spPr>
      </p:pic>
      <p:sp>
        <p:nvSpPr>
          <p:cNvPr id="15" name="CaixaDeTexto 14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7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327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2018358"/>
            <a:ext cx="430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Importance of biological decision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06570" y="2984345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Composed explicit metrics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24223" r="18153" b="26766"/>
          <a:stretch/>
        </p:blipFill>
        <p:spPr>
          <a:xfrm>
            <a:off x="5398119" y="2137641"/>
            <a:ext cx="2799471" cy="19835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4302" r="18539" b="27035"/>
          <a:stretch/>
        </p:blipFill>
        <p:spPr>
          <a:xfrm>
            <a:off x="8794158" y="2144675"/>
            <a:ext cx="2757267" cy="19694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5690747" y="1107518"/>
            <a:ext cx="5313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err="1" smtClean="0"/>
              <a:t>How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can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we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create</a:t>
            </a:r>
            <a:r>
              <a:rPr lang="pt-BR" sz="2000" i="1" dirty="0" smtClean="0"/>
              <a:t> a </a:t>
            </a:r>
            <a:r>
              <a:rPr lang="pt-BR" sz="2000" i="1" dirty="0" err="1" smtClean="0"/>
              <a:t>map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of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distance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from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edge</a:t>
            </a:r>
            <a:r>
              <a:rPr lang="pt-BR" sz="2000" i="1" dirty="0" smtClean="0"/>
              <a:t>?</a:t>
            </a:r>
            <a:endParaRPr lang="pt-BR" sz="2000" i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437410" y="2166912"/>
            <a:ext cx="22033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Binary</a:t>
            </a:r>
            <a:r>
              <a:rPr lang="pt-BR" b="1" dirty="0" smtClean="0"/>
              <a:t> </a:t>
            </a:r>
            <a:r>
              <a:rPr lang="pt-BR" b="1" dirty="0" err="1" smtClean="0"/>
              <a:t>map</a:t>
            </a:r>
            <a:r>
              <a:rPr lang="pt-BR" b="1" dirty="0" smtClean="0"/>
              <a:t> </a:t>
            </a:r>
            <a:r>
              <a:rPr lang="pt-BR" b="1" dirty="0" err="1" smtClean="0"/>
              <a:t>of</a:t>
            </a:r>
            <a:r>
              <a:rPr lang="pt-BR" b="1" dirty="0" smtClean="0"/>
              <a:t> </a:t>
            </a:r>
            <a:r>
              <a:rPr lang="pt-BR" b="1" dirty="0" err="1" smtClean="0"/>
              <a:t>matrix</a:t>
            </a:r>
            <a:endParaRPr lang="pt-BR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8828613" y="2166663"/>
            <a:ext cx="22668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Binary</a:t>
            </a:r>
            <a:r>
              <a:rPr lang="pt-BR" b="1" dirty="0" smtClean="0"/>
              <a:t> </a:t>
            </a:r>
            <a:r>
              <a:rPr lang="pt-BR" b="1" dirty="0" err="1" smtClean="0"/>
              <a:t>map</a:t>
            </a:r>
            <a:r>
              <a:rPr lang="pt-BR" b="1" dirty="0" smtClean="0"/>
              <a:t> </a:t>
            </a:r>
            <a:r>
              <a:rPr lang="pt-BR" b="1" dirty="0" err="1" smtClean="0"/>
              <a:t>of</a:t>
            </a:r>
            <a:r>
              <a:rPr lang="pt-BR" b="1" dirty="0" smtClean="0"/>
              <a:t> habitat</a:t>
            </a:r>
            <a:endParaRPr lang="pt-BR" b="1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4" t="24017" r="18801" b="27847"/>
          <a:stretch/>
        </p:blipFill>
        <p:spPr>
          <a:xfrm>
            <a:off x="5183304" y="2658075"/>
            <a:ext cx="2743200" cy="19272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6" t="24180" r="18150" b="27702"/>
          <a:stretch/>
        </p:blipFill>
        <p:spPr>
          <a:xfrm>
            <a:off x="8537139" y="2658075"/>
            <a:ext cx="2743200" cy="19413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CaixaDeTexto 15"/>
          <p:cNvSpPr txBox="1"/>
          <p:nvPr/>
        </p:nvSpPr>
        <p:spPr>
          <a:xfrm>
            <a:off x="5225192" y="2691985"/>
            <a:ext cx="22175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Distance</a:t>
            </a:r>
            <a:r>
              <a:rPr lang="pt-BR" b="1" dirty="0" smtClean="0"/>
              <a:t> </a:t>
            </a:r>
            <a:r>
              <a:rPr lang="pt-BR" b="1" dirty="0" err="1" smtClean="0"/>
              <a:t>from</a:t>
            </a:r>
            <a:r>
              <a:rPr lang="pt-BR" b="1" dirty="0" smtClean="0"/>
              <a:t> </a:t>
            </a:r>
            <a:r>
              <a:rPr lang="pt-BR" b="1" dirty="0" err="1" smtClean="0"/>
              <a:t>matrix</a:t>
            </a:r>
            <a:endParaRPr lang="pt-BR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8568629" y="2686325"/>
            <a:ext cx="22581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Distance</a:t>
            </a:r>
            <a:r>
              <a:rPr lang="pt-BR" b="1" dirty="0" smtClean="0"/>
              <a:t> </a:t>
            </a:r>
            <a:r>
              <a:rPr lang="pt-BR" b="1" dirty="0" err="1" smtClean="0"/>
              <a:t>from</a:t>
            </a:r>
            <a:r>
              <a:rPr lang="pt-BR" b="1" dirty="0" smtClean="0"/>
              <a:t> habitat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9153" r="873" b="5923"/>
          <a:stretch/>
        </p:blipFill>
        <p:spPr>
          <a:xfrm>
            <a:off x="6318914" y="3193072"/>
            <a:ext cx="3944202" cy="3557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CaixaDeTexto 19"/>
          <p:cNvSpPr txBox="1"/>
          <p:nvPr/>
        </p:nvSpPr>
        <p:spPr>
          <a:xfrm>
            <a:off x="7029698" y="3347665"/>
            <a:ext cx="20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/>
              <a:t>Distance</a:t>
            </a:r>
            <a:r>
              <a:rPr lang="pt-BR" b="1" dirty="0" smtClean="0"/>
              <a:t> </a:t>
            </a:r>
            <a:r>
              <a:rPr lang="pt-BR" b="1" dirty="0" err="1" smtClean="0"/>
              <a:t>from</a:t>
            </a:r>
            <a:r>
              <a:rPr lang="pt-BR" b="1" dirty="0" smtClean="0"/>
              <a:t> </a:t>
            </a:r>
            <a:r>
              <a:rPr lang="pt-BR" b="1" dirty="0" err="1" smtClean="0"/>
              <a:t>edge</a:t>
            </a:r>
            <a:endParaRPr lang="pt-BR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4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02" y="1896410"/>
            <a:ext cx="3375584" cy="477425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2018358"/>
            <a:ext cx="430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Importance of biological decision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06570" y="2984345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Composed explicit metrics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06569" y="3781074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Helping experimental design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765184" y="1091802"/>
            <a:ext cx="4379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Selecting </a:t>
            </a:r>
            <a:r>
              <a:rPr lang="en-US" sz="2400" i="1" dirty="0"/>
              <a:t>areas with variations </a:t>
            </a:r>
            <a:r>
              <a:rPr lang="en-US" sz="2400" i="1" dirty="0" smtClean="0"/>
              <a:t>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Tree cover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Herbaceous cover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Street density</a:t>
            </a:r>
            <a:endParaRPr lang="pt-BR" sz="2400" i="1" dirty="0"/>
          </a:p>
        </p:txBody>
      </p:sp>
      <p:pic>
        <p:nvPicPr>
          <p:cNvPr id="16" name="Picture 2" descr="https://fbcdn-sphotos-d-a.akamaihd.net/hphotos-ak-xpf1/v/t1.0-9/996508_641394025873254_1430666073_n.jpg?oh=5e4b3cfa6ccc84a08a0a57f4889ce194&amp;oe=549F4B9B&amp;__gda__=1419473618_8bca5eeb34e76eb6b8e6758b7116a9f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 t="9977" r="44633" b="42954"/>
          <a:stretch/>
        </p:blipFill>
        <p:spPr bwMode="auto">
          <a:xfrm>
            <a:off x="10869201" y="496075"/>
            <a:ext cx="1192307" cy="14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10542249" y="2007658"/>
            <a:ext cx="1683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João Pena </a:t>
            </a:r>
          </a:p>
          <a:p>
            <a:pPr algn="ctr"/>
            <a:r>
              <a:rPr lang="pt-BR" sz="1400" dirty="0" smtClean="0"/>
              <a:t>(UFMG </a:t>
            </a:r>
            <a:r>
              <a:rPr lang="pt-BR" sz="1400" dirty="0" err="1" smtClean="0"/>
              <a:t>Phd</a:t>
            </a:r>
            <a:r>
              <a:rPr lang="pt-BR" sz="1400" dirty="0" smtClean="0"/>
              <a:t> </a:t>
            </a:r>
            <a:r>
              <a:rPr lang="pt-BR" sz="1400" dirty="0" err="1" smtClean="0"/>
              <a:t>student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1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3640" y="1084329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Selecting </a:t>
            </a:r>
            <a:r>
              <a:rPr lang="en-US" sz="2400" i="1" dirty="0"/>
              <a:t>areas with variations </a:t>
            </a:r>
            <a:r>
              <a:rPr lang="en-US" sz="2400" i="1" dirty="0" smtClean="0"/>
              <a:t>in 3 variables</a:t>
            </a:r>
            <a:endParaRPr lang="pt-BR" sz="2400" i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0" y="2082687"/>
            <a:ext cx="2898174" cy="409854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90367" y="1463418"/>
            <a:ext cx="228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 smtClean="0"/>
              <a:t>Tree</a:t>
            </a:r>
            <a:r>
              <a:rPr lang="pt-BR" sz="1600" dirty="0" smtClean="0"/>
              <a:t> cover</a:t>
            </a:r>
          </a:p>
          <a:p>
            <a:pPr algn="ctr"/>
            <a:r>
              <a:rPr lang="pt-BR" sz="1600" dirty="0" err="1" smtClean="0"/>
              <a:t>Moving</a:t>
            </a:r>
            <a:r>
              <a:rPr lang="pt-BR" sz="1600" dirty="0" smtClean="0"/>
              <a:t> </a:t>
            </a:r>
            <a:r>
              <a:rPr lang="pt-BR" sz="1600" dirty="0" err="1" smtClean="0"/>
              <a:t>window</a:t>
            </a:r>
            <a:endParaRPr lang="pt-BR" sz="1600" dirty="0" smtClean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68" y="2082686"/>
            <a:ext cx="2898175" cy="4098547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090801" y="1463417"/>
            <a:ext cx="228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 smtClean="0"/>
              <a:t>Herbaceous</a:t>
            </a:r>
            <a:r>
              <a:rPr lang="pt-BR" sz="1600" dirty="0" smtClean="0"/>
              <a:t> cover</a:t>
            </a:r>
          </a:p>
          <a:p>
            <a:pPr algn="ctr"/>
            <a:r>
              <a:rPr lang="pt-BR" sz="1600" dirty="0" err="1" smtClean="0"/>
              <a:t>Moving</a:t>
            </a:r>
            <a:r>
              <a:rPr lang="pt-BR" sz="1600" dirty="0" smtClean="0"/>
              <a:t> </a:t>
            </a:r>
            <a:r>
              <a:rPr lang="pt-BR" sz="1600" dirty="0" err="1" smtClean="0"/>
              <a:t>window</a:t>
            </a:r>
            <a:endParaRPr lang="pt-BR" sz="1600" dirty="0" smtClean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97" y="2096155"/>
            <a:ext cx="2888650" cy="408507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7525771" y="1497911"/>
            <a:ext cx="228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Street </a:t>
            </a:r>
            <a:r>
              <a:rPr lang="pt-BR" sz="1600" dirty="0" err="1" smtClean="0"/>
              <a:t>density</a:t>
            </a:r>
            <a:endParaRPr lang="pt-BR" sz="1600" dirty="0" smtClean="0"/>
          </a:p>
          <a:p>
            <a:pPr algn="ctr"/>
            <a:r>
              <a:rPr lang="pt-BR" sz="1600" dirty="0" err="1" smtClean="0"/>
              <a:t>Moving</a:t>
            </a:r>
            <a:r>
              <a:rPr lang="pt-BR" sz="1600" dirty="0" smtClean="0"/>
              <a:t> </a:t>
            </a:r>
            <a:r>
              <a:rPr lang="pt-BR" sz="1600" dirty="0" err="1" smtClean="0"/>
              <a:t>window</a:t>
            </a:r>
            <a:endParaRPr lang="pt-BR" sz="1600" dirty="0" smtClean="0"/>
          </a:p>
        </p:txBody>
      </p:sp>
      <p:pic>
        <p:nvPicPr>
          <p:cNvPr id="22" name="Picture 2" descr="https://fbcdn-sphotos-d-a.akamaihd.net/hphotos-ak-xpf1/v/t1.0-9/996508_641394025873254_1430666073_n.jpg?oh=5e4b3cfa6ccc84a08a0a57f4889ce194&amp;oe=549F4B9B&amp;__gda__=1419473618_8bca5eeb34e76eb6b8e6758b7116a9f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 t="9977" r="44633" b="42954"/>
          <a:stretch/>
        </p:blipFill>
        <p:spPr bwMode="auto">
          <a:xfrm>
            <a:off x="10869201" y="496075"/>
            <a:ext cx="1192307" cy="14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10542249" y="2007658"/>
            <a:ext cx="1683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João Pena </a:t>
            </a:r>
          </a:p>
          <a:p>
            <a:pPr algn="ctr"/>
            <a:r>
              <a:rPr lang="pt-BR" sz="1400" dirty="0" smtClean="0"/>
              <a:t>(UFMG </a:t>
            </a:r>
            <a:r>
              <a:rPr lang="pt-BR" sz="1400" dirty="0" err="1" smtClean="0"/>
              <a:t>Phd</a:t>
            </a:r>
            <a:r>
              <a:rPr lang="pt-BR" sz="1400" dirty="0" smtClean="0"/>
              <a:t> </a:t>
            </a:r>
            <a:r>
              <a:rPr lang="pt-BR" sz="1400" dirty="0" err="1" smtClean="0"/>
              <a:t>student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273464" y="6256260"/>
            <a:ext cx="469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Categorization </a:t>
            </a:r>
            <a:r>
              <a:rPr lang="en-US" sz="2400" b="1" dirty="0"/>
              <a:t>of values in 4 classes</a:t>
            </a:r>
            <a:endParaRPr lang="pt-BR" sz="24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1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pic>
        <p:nvPicPr>
          <p:cNvPr id="9" name="Picture 2" descr="https://fbcdn-sphotos-d-a.akamaihd.net/hphotos-ak-xpf1/v/t1.0-9/996508_641394025873254_1430666073_n.jpg?oh=5e4b3cfa6ccc84a08a0a57f4889ce194&amp;oe=549F4B9B&amp;__gda__=1419473618_8bca5eeb34e76eb6b8e6758b7116a9f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 t="9977" r="44633" b="42954"/>
          <a:stretch/>
        </p:blipFill>
        <p:spPr bwMode="auto">
          <a:xfrm>
            <a:off x="10869201" y="496075"/>
            <a:ext cx="1192307" cy="14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542249" y="2007658"/>
            <a:ext cx="1683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João Pena </a:t>
            </a:r>
          </a:p>
          <a:p>
            <a:pPr algn="ctr"/>
            <a:r>
              <a:rPr lang="pt-BR" sz="1400" dirty="0" smtClean="0"/>
              <a:t>(UFMG </a:t>
            </a:r>
            <a:r>
              <a:rPr lang="pt-BR" sz="1400" dirty="0" err="1" smtClean="0"/>
              <a:t>Phd</a:t>
            </a:r>
            <a:r>
              <a:rPr lang="pt-BR" sz="1400" dirty="0" smtClean="0"/>
              <a:t> </a:t>
            </a:r>
            <a:r>
              <a:rPr lang="pt-BR" sz="1400" dirty="0" err="1" smtClean="0"/>
              <a:t>student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3640" y="1084329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Selecting </a:t>
            </a:r>
            <a:r>
              <a:rPr lang="en-US" sz="2400" i="1" dirty="0"/>
              <a:t>areas with variations </a:t>
            </a:r>
            <a:r>
              <a:rPr lang="en-US" sz="2400" i="1" dirty="0" smtClean="0"/>
              <a:t>in 3 variables</a:t>
            </a:r>
            <a:endParaRPr lang="pt-BR" sz="2400" i="1" dirty="0"/>
          </a:p>
        </p:txBody>
      </p:sp>
      <p:grpSp>
        <p:nvGrpSpPr>
          <p:cNvPr id="17" name="Grupo 16"/>
          <p:cNvGrpSpPr/>
          <p:nvPr/>
        </p:nvGrpSpPr>
        <p:grpSpPr>
          <a:xfrm>
            <a:off x="190442" y="1668798"/>
            <a:ext cx="4800297" cy="4085077"/>
            <a:chOff x="1879233" y="2620149"/>
            <a:chExt cx="4800297" cy="408507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33" y="2620149"/>
              <a:ext cx="2888650" cy="4085077"/>
            </a:xfrm>
            <a:prstGeom prst="rect">
              <a:avLst/>
            </a:prstGeom>
          </p:spPr>
        </p:pic>
        <p:sp>
          <p:nvSpPr>
            <p:cNvPr id="21" name="CaixaDeTexto 20"/>
            <p:cNvSpPr txBox="1"/>
            <p:nvPr/>
          </p:nvSpPr>
          <p:spPr>
            <a:xfrm>
              <a:off x="4389569" y="2765079"/>
              <a:ext cx="22899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Street </a:t>
              </a:r>
              <a:r>
                <a:rPr lang="pt-BR" sz="1600" dirty="0" err="1" smtClean="0"/>
                <a:t>density</a:t>
              </a:r>
              <a:r>
                <a:rPr lang="pt-BR" sz="1600" dirty="0" smtClean="0"/>
                <a:t> (1-4)</a:t>
              </a:r>
            </a:p>
            <a:p>
              <a:pPr algn="ctr"/>
              <a:endParaRPr lang="pt-BR" sz="1600" dirty="0" smtClean="0"/>
            </a:p>
          </p:txBody>
        </p:sp>
      </p:grpSp>
      <p:sp>
        <p:nvSpPr>
          <p:cNvPr id="3" name="Seta para a direita 2"/>
          <p:cNvSpPr/>
          <p:nvPr/>
        </p:nvSpPr>
        <p:spPr>
          <a:xfrm>
            <a:off x="4617880" y="4711189"/>
            <a:ext cx="1461861" cy="4121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019355" y="4409420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000" dirty="0" smtClean="0"/>
              <a:t>Σ</a:t>
            </a:r>
            <a:endParaRPr lang="pt-BR" sz="6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01" y="935342"/>
            <a:ext cx="4188045" cy="5922658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507986" y="2182597"/>
            <a:ext cx="4596123" cy="4420192"/>
            <a:chOff x="-2615" y="1869213"/>
            <a:chExt cx="5150226" cy="4485691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5" y="1869213"/>
              <a:ext cx="3171935" cy="4485691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2641343" y="1971296"/>
              <a:ext cx="2506268" cy="60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err="1" smtClean="0"/>
                <a:t>Tree</a:t>
              </a:r>
              <a:r>
                <a:rPr lang="pt-BR" sz="1600" dirty="0" smtClean="0"/>
                <a:t> cover </a:t>
              </a:r>
              <a:r>
                <a:rPr lang="pt-BR" sz="1600" b="1" dirty="0" smtClean="0"/>
                <a:t>x10</a:t>
              </a:r>
            </a:p>
            <a:p>
              <a:pPr algn="ctr"/>
              <a:r>
                <a:rPr lang="pt-BR" sz="1600" dirty="0" smtClean="0"/>
                <a:t>         (10-40)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996065" y="2727959"/>
            <a:ext cx="5216524" cy="4098547"/>
            <a:chOff x="916126" y="2127047"/>
            <a:chExt cx="5216524" cy="4098547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126" y="2127047"/>
              <a:ext cx="2898175" cy="4098547"/>
            </a:xfrm>
            <a:prstGeom prst="rect">
              <a:avLst/>
            </a:prstGeom>
          </p:spPr>
        </p:pic>
        <p:sp>
          <p:nvSpPr>
            <p:cNvPr id="20" name="CaixaDeTexto 19"/>
            <p:cNvSpPr txBox="1"/>
            <p:nvPr/>
          </p:nvSpPr>
          <p:spPr>
            <a:xfrm>
              <a:off x="3422623" y="2345888"/>
              <a:ext cx="2710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err="1" smtClean="0"/>
                <a:t>Herbaceous</a:t>
              </a:r>
              <a:r>
                <a:rPr lang="pt-BR" sz="1600" dirty="0" smtClean="0"/>
                <a:t> cover </a:t>
              </a:r>
              <a:r>
                <a:rPr lang="pt-BR" sz="1600" b="1" dirty="0" smtClean="0"/>
                <a:t>x100</a:t>
              </a:r>
            </a:p>
            <a:p>
              <a:r>
                <a:rPr lang="pt-BR" sz="1600" dirty="0" smtClean="0"/>
                <a:t>        (100-400)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0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pic>
        <p:nvPicPr>
          <p:cNvPr id="9" name="Picture 2" descr="https://fbcdn-sphotos-d-a.akamaihd.net/hphotos-ak-xpf1/v/t1.0-9/996508_641394025873254_1430666073_n.jpg?oh=5e4b3cfa6ccc84a08a0a57f4889ce194&amp;oe=549F4B9B&amp;__gda__=1419473618_8bca5eeb34e76eb6b8e6758b7116a9f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0" t="9977" r="44633" b="42954"/>
          <a:stretch/>
        </p:blipFill>
        <p:spPr bwMode="auto">
          <a:xfrm>
            <a:off x="10869201" y="496075"/>
            <a:ext cx="1192307" cy="142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542249" y="2007658"/>
            <a:ext cx="1683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João Pena </a:t>
            </a:r>
          </a:p>
          <a:p>
            <a:pPr algn="ctr"/>
            <a:r>
              <a:rPr lang="pt-BR" sz="1400" dirty="0" smtClean="0"/>
              <a:t>(UFMG </a:t>
            </a:r>
            <a:r>
              <a:rPr lang="pt-BR" sz="1400" dirty="0" err="1" smtClean="0"/>
              <a:t>Phd</a:t>
            </a:r>
            <a:r>
              <a:rPr lang="pt-BR" sz="1400" dirty="0" smtClean="0"/>
              <a:t> </a:t>
            </a:r>
            <a:r>
              <a:rPr lang="pt-BR" sz="1400" dirty="0" err="1" smtClean="0"/>
              <a:t>student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3640" y="1084329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Selecting </a:t>
            </a:r>
            <a:r>
              <a:rPr lang="en-US" sz="2400" i="1" dirty="0"/>
              <a:t>areas with variations </a:t>
            </a:r>
            <a:r>
              <a:rPr lang="en-US" sz="2400" i="1" dirty="0" smtClean="0"/>
              <a:t>in 3 variables</a:t>
            </a:r>
            <a:endParaRPr lang="pt-BR" sz="2400" i="1" dirty="0"/>
          </a:p>
        </p:txBody>
      </p:sp>
      <p:grpSp>
        <p:nvGrpSpPr>
          <p:cNvPr id="17" name="Grupo 16"/>
          <p:cNvGrpSpPr/>
          <p:nvPr/>
        </p:nvGrpSpPr>
        <p:grpSpPr>
          <a:xfrm>
            <a:off x="190442" y="1668798"/>
            <a:ext cx="4800297" cy="4085077"/>
            <a:chOff x="1879233" y="2620149"/>
            <a:chExt cx="4800297" cy="408507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233" y="2620149"/>
              <a:ext cx="2888650" cy="4085077"/>
            </a:xfrm>
            <a:prstGeom prst="rect">
              <a:avLst/>
            </a:prstGeom>
          </p:spPr>
        </p:pic>
        <p:sp>
          <p:nvSpPr>
            <p:cNvPr id="21" name="CaixaDeTexto 20"/>
            <p:cNvSpPr txBox="1"/>
            <p:nvPr/>
          </p:nvSpPr>
          <p:spPr>
            <a:xfrm>
              <a:off x="4389569" y="2765079"/>
              <a:ext cx="22899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Street </a:t>
              </a:r>
              <a:r>
                <a:rPr lang="pt-BR" sz="1600" dirty="0" err="1" smtClean="0"/>
                <a:t>density</a:t>
              </a:r>
              <a:r>
                <a:rPr lang="pt-BR" sz="1600" dirty="0" smtClean="0"/>
                <a:t> (1-4)</a:t>
              </a:r>
            </a:p>
            <a:p>
              <a:pPr algn="ctr"/>
              <a:endParaRPr lang="pt-BR" sz="1600" dirty="0" smtClean="0"/>
            </a:p>
          </p:txBody>
        </p:sp>
      </p:grpSp>
      <p:sp>
        <p:nvSpPr>
          <p:cNvPr id="3" name="Seta para a direita 2"/>
          <p:cNvSpPr/>
          <p:nvPr/>
        </p:nvSpPr>
        <p:spPr>
          <a:xfrm>
            <a:off x="4617880" y="4711189"/>
            <a:ext cx="1461861" cy="4121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019355" y="4409420"/>
            <a:ext cx="537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000" dirty="0" smtClean="0"/>
              <a:t>Σ</a:t>
            </a:r>
            <a:endParaRPr lang="pt-BR" sz="6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01" y="935342"/>
            <a:ext cx="4188045" cy="5922658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507986" y="2182597"/>
            <a:ext cx="4596123" cy="4420192"/>
            <a:chOff x="-2615" y="1869213"/>
            <a:chExt cx="5150226" cy="4485691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5" y="1869213"/>
              <a:ext cx="3171935" cy="4485691"/>
            </a:xfrm>
            <a:prstGeom prst="rect">
              <a:avLst/>
            </a:prstGeom>
          </p:spPr>
        </p:pic>
        <p:sp>
          <p:nvSpPr>
            <p:cNvPr id="7" name="CaixaDeTexto 6"/>
            <p:cNvSpPr txBox="1"/>
            <p:nvPr/>
          </p:nvSpPr>
          <p:spPr>
            <a:xfrm>
              <a:off x="2641343" y="1971296"/>
              <a:ext cx="2506268" cy="60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err="1" smtClean="0"/>
                <a:t>Tree</a:t>
              </a:r>
              <a:r>
                <a:rPr lang="pt-BR" sz="1600" dirty="0" smtClean="0"/>
                <a:t> cover </a:t>
              </a:r>
              <a:r>
                <a:rPr lang="pt-BR" sz="1600" b="1" dirty="0" smtClean="0"/>
                <a:t>x10</a:t>
              </a:r>
            </a:p>
            <a:p>
              <a:pPr algn="ctr"/>
              <a:r>
                <a:rPr lang="pt-BR" sz="1600" dirty="0" smtClean="0"/>
                <a:t>         (10-40)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996065" y="2727959"/>
            <a:ext cx="5216524" cy="4098547"/>
            <a:chOff x="916126" y="2127047"/>
            <a:chExt cx="5216524" cy="4098547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126" y="2127047"/>
              <a:ext cx="2898175" cy="4098547"/>
            </a:xfrm>
            <a:prstGeom prst="rect">
              <a:avLst/>
            </a:prstGeom>
          </p:spPr>
        </p:pic>
        <p:sp>
          <p:nvSpPr>
            <p:cNvPr id="20" name="CaixaDeTexto 19"/>
            <p:cNvSpPr txBox="1"/>
            <p:nvPr/>
          </p:nvSpPr>
          <p:spPr>
            <a:xfrm>
              <a:off x="3422623" y="2345888"/>
              <a:ext cx="27100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err="1" smtClean="0"/>
                <a:t>Herbaceous</a:t>
              </a:r>
              <a:r>
                <a:rPr lang="pt-BR" sz="1600" dirty="0" smtClean="0"/>
                <a:t> cover </a:t>
              </a:r>
              <a:r>
                <a:rPr lang="pt-BR" sz="1600" b="1" dirty="0" smtClean="0"/>
                <a:t>x100</a:t>
              </a:r>
            </a:p>
            <a:p>
              <a:r>
                <a:rPr lang="pt-BR" sz="1600" dirty="0" smtClean="0"/>
                <a:t>        (100-400)</a:t>
              </a: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o explicativo em elipse 24"/>
          <p:cNvSpPr/>
          <p:nvPr/>
        </p:nvSpPr>
        <p:spPr>
          <a:xfrm>
            <a:off x="9663716" y="494787"/>
            <a:ext cx="1326035" cy="605883"/>
          </a:xfrm>
          <a:prstGeom prst="wedgeEllipseCallout">
            <a:avLst>
              <a:gd name="adj1" fmla="val 62372"/>
              <a:gd name="adj2" fmla="val 97545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Oh </a:t>
            </a:r>
            <a:r>
              <a:rPr lang="pt-BR" b="1" dirty="0" err="1" smtClean="0">
                <a:solidFill>
                  <a:srgbClr val="FF0000"/>
                </a:solidFill>
              </a:rPr>
              <a:t>yeah</a:t>
            </a:r>
            <a:r>
              <a:rPr lang="pt-BR" b="1" dirty="0" smtClean="0">
                <a:solidFill>
                  <a:srgbClr val="FF0000"/>
                </a:solidFill>
              </a:rPr>
              <a:t>!!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20310" y="2018358"/>
            <a:ext cx="430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Importance of biological decision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06570" y="2984345"/>
            <a:ext cx="422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Composed explicit metrics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06569" y="3809210"/>
            <a:ext cx="422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Can help in experimental design</a:t>
            </a:r>
            <a:endParaRPr lang="pt-BR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96927" y="4946510"/>
            <a:ext cx="422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Some statistics metrics can be extracted from theses maps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9381" r="7524" b="8477"/>
          <a:stretch/>
        </p:blipFill>
        <p:spPr>
          <a:xfrm>
            <a:off x="6769290" y="1175274"/>
            <a:ext cx="5053515" cy="54249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738280" y="812192"/>
            <a:ext cx="342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Euclidian</a:t>
            </a:r>
            <a:r>
              <a:rPr lang="pt-BR" dirty="0" smtClean="0"/>
              <a:t> </a:t>
            </a:r>
            <a:r>
              <a:rPr lang="pt-BR" dirty="0" err="1" smtClean="0"/>
              <a:t>distance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sugar </a:t>
            </a:r>
            <a:r>
              <a:rPr lang="pt-BR" dirty="0" err="1" smtClean="0"/>
              <a:t>cane</a:t>
            </a:r>
            <a:endParaRPr lang="pt-BR" dirty="0"/>
          </a:p>
        </p:txBody>
      </p:sp>
      <p:sp>
        <p:nvSpPr>
          <p:cNvPr id="4" name="Fluxograma: Conector 3"/>
          <p:cNvSpPr/>
          <p:nvPr/>
        </p:nvSpPr>
        <p:spPr>
          <a:xfrm>
            <a:off x="9185047" y="288543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/>
          <p:cNvSpPr/>
          <p:nvPr/>
        </p:nvSpPr>
        <p:spPr>
          <a:xfrm>
            <a:off x="7140054" y="154313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Conector 16"/>
          <p:cNvSpPr/>
          <p:nvPr/>
        </p:nvSpPr>
        <p:spPr>
          <a:xfrm>
            <a:off x="10251743" y="262601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luxograma: Conector 20"/>
          <p:cNvSpPr/>
          <p:nvPr/>
        </p:nvSpPr>
        <p:spPr>
          <a:xfrm>
            <a:off x="7656017" y="441864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luxograma: Conector 21"/>
          <p:cNvSpPr/>
          <p:nvPr/>
        </p:nvSpPr>
        <p:spPr>
          <a:xfrm>
            <a:off x="10519548" y="153225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luxograma: Conector 22"/>
          <p:cNvSpPr/>
          <p:nvPr/>
        </p:nvSpPr>
        <p:spPr>
          <a:xfrm>
            <a:off x="7395528" y="620083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luxograma: Conector 23"/>
          <p:cNvSpPr/>
          <p:nvPr/>
        </p:nvSpPr>
        <p:spPr>
          <a:xfrm>
            <a:off x="11065877" y="509137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Conector 24"/>
          <p:cNvSpPr/>
          <p:nvPr/>
        </p:nvSpPr>
        <p:spPr>
          <a:xfrm>
            <a:off x="9397602" y="519937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Conector 25"/>
          <p:cNvSpPr/>
          <p:nvPr/>
        </p:nvSpPr>
        <p:spPr>
          <a:xfrm>
            <a:off x="11119877" y="3867268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Conector 26"/>
          <p:cNvSpPr/>
          <p:nvPr/>
        </p:nvSpPr>
        <p:spPr>
          <a:xfrm>
            <a:off x="8758091" y="46375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luxograma: Conector 28"/>
          <p:cNvSpPr/>
          <p:nvPr/>
        </p:nvSpPr>
        <p:spPr>
          <a:xfrm>
            <a:off x="10300983" y="530737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Conector 29"/>
          <p:cNvSpPr/>
          <p:nvPr/>
        </p:nvSpPr>
        <p:spPr>
          <a:xfrm>
            <a:off x="9645807" y="174089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Conector 30"/>
          <p:cNvSpPr/>
          <p:nvPr/>
        </p:nvSpPr>
        <p:spPr>
          <a:xfrm>
            <a:off x="9956273" y="44256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31"/>
          <p:cNvSpPr/>
          <p:nvPr/>
        </p:nvSpPr>
        <p:spPr>
          <a:xfrm>
            <a:off x="7600924" y="260689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Conector 32"/>
          <p:cNvSpPr/>
          <p:nvPr/>
        </p:nvSpPr>
        <p:spPr>
          <a:xfrm>
            <a:off x="7949944" y="189826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luxograma: Conector 33"/>
          <p:cNvSpPr/>
          <p:nvPr/>
        </p:nvSpPr>
        <p:spPr>
          <a:xfrm>
            <a:off x="7372575" y="323817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Conector 34"/>
          <p:cNvSpPr/>
          <p:nvPr/>
        </p:nvSpPr>
        <p:spPr>
          <a:xfrm>
            <a:off x="11371933" y="206873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/>
          <p:cNvSpPr/>
          <p:nvPr/>
        </p:nvSpPr>
        <p:spPr>
          <a:xfrm>
            <a:off x="9819632" y="367101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luxograma: Conector 36"/>
          <p:cNvSpPr/>
          <p:nvPr/>
        </p:nvSpPr>
        <p:spPr>
          <a:xfrm>
            <a:off x="10064273" y="144986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/>
          <p:cNvSpPr/>
          <p:nvPr/>
        </p:nvSpPr>
        <p:spPr>
          <a:xfrm>
            <a:off x="8391994" y="284722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luxograma: Conector 38"/>
          <p:cNvSpPr/>
          <p:nvPr/>
        </p:nvSpPr>
        <p:spPr>
          <a:xfrm>
            <a:off x="9077047" y="366357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luxograma: Conector 39"/>
          <p:cNvSpPr/>
          <p:nvPr/>
        </p:nvSpPr>
        <p:spPr>
          <a:xfrm>
            <a:off x="10727836" y="333801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Fluxograma: Conector 40"/>
          <p:cNvSpPr/>
          <p:nvPr/>
        </p:nvSpPr>
        <p:spPr>
          <a:xfrm>
            <a:off x="9765632" y="302709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Fluxograma: Conector 41"/>
          <p:cNvSpPr/>
          <p:nvPr/>
        </p:nvSpPr>
        <p:spPr>
          <a:xfrm>
            <a:off x="8757525" y="146373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Fluxograma: Conector 42"/>
          <p:cNvSpPr/>
          <p:nvPr/>
        </p:nvSpPr>
        <p:spPr>
          <a:xfrm>
            <a:off x="9017717" y="580567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Fluxograma: Conector 43"/>
          <p:cNvSpPr/>
          <p:nvPr/>
        </p:nvSpPr>
        <p:spPr>
          <a:xfrm>
            <a:off x="8067979" y="356999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Fluxograma: Conector 44"/>
          <p:cNvSpPr/>
          <p:nvPr/>
        </p:nvSpPr>
        <p:spPr>
          <a:xfrm>
            <a:off x="8704091" y="206873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Fluxograma: Conector 45"/>
          <p:cNvSpPr/>
          <p:nvPr/>
        </p:nvSpPr>
        <p:spPr>
          <a:xfrm>
            <a:off x="7243100" y="515838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luxograma: Conector 46"/>
          <p:cNvSpPr/>
          <p:nvPr/>
        </p:nvSpPr>
        <p:spPr>
          <a:xfrm>
            <a:off x="10484547" y="505038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luxograma: Conector 47"/>
          <p:cNvSpPr/>
          <p:nvPr/>
        </p:nvSpPr>
        <p:spPr>
          <a:xfrm>
            <a:off x="8288435" y="515884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Fluxograma: Conector 48"/>
          <p:cNvSpPr/>
          <p:nvPr/>
        </p:nvSpPr>
        <p:spPr>
          <a:xfrm>
            <a:off x="8594613" y="625560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Fluxograma: Conector 49"/>
          <p:cNvSpPr/>
          <p:nvPr/>
        </p:nvSpPr>
        <p:spPr>
          <a:xfrm>
            <a:off x="7140054" y="609283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luxograma: Conector 50"/>
          <p:cNvSpPr/>
          <p:nvPr/>
        </p:nvSpPr>
        <p:spPr>
          <a:xfrm>
            <a:off x="11164924" y="166369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luxograma: Conector 51"/>
          <p:cNvSpPr/>
          <p:nvPr/>
        </p:nvSpPr>
        <p:spPr>
          <a:xfrm>
            <a:off x="7214843" y="3924053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Fluxograma: Conector 52"/>
          <p:cNvSpPr/>
          <p:nvPr/>
        </p:nvSpPr>
        <p:spPr>
          <a:xfrm>
            <a:off x="11425933" y="630883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Fluxograma: Conector 53"/>
          <p:cNvSpPr/>
          <p:nvPr/>
        </p:nvSpPr>
        <p:spPr>
          <a:xfrm>
            <a:off x="9581844" y="598755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Fluxograma: Conector 54"/>
          <p:cNvSpPr/>
          <p:nvPr/>
        </p:nvSpPr>
        <p:spPr>
          <a:xfrm>
            <a:off x="7738280" y="5713100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Fluxograma: Conector 55"/>
          <p:cNvSpPr/>
          <p:nvPr/>
        </p:nvSpPr>
        <p:spPr>
          <a:xfrm>
            <a:off x="6935712" y="436464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Fluxograma: Conector 56"/>
          <p:cNvSpPr/>
          <p:nvPr/>
        </p:nvSpPr>
        <p:spPr>
          <a:xfrm>
            <a:off x="9324603" y="234525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Fluxograma: Conector 57"/>
          <p:cNvSpPr/>
          <p:nvPr/>
        </p:nvSpPr>
        <p:spPr>
          <a:xfrm>
            <a:off x="11011877" y="564782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Fluxograma: Conector 58"/>
          <p:cNvSpPr/>
          <p:nvPr/>
        </p:nvSpPr>
        <p:spPr>
          <a:xfrm>
            <a:off x="10873561" y="458356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Fluxograma: Conector 59"/>
          <p:cNvSpPr/>
          <p:nvPr/>
        </p:nvSpPr>
        <p:spPr>
          <a:xfrm>
            <a:off x="10376547" y="586405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Fluxograma: Conector 60"/>
          <p:cNvSpPr/>
          <p:nvPr/>
        </p:nvSpPr>
        <p:spPr>
          <a:xfrm>
            <a:off x="9178440" y="4441724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luxograma: Conector 61"/>
          <p:cNvSpPr/>
          <p:nvPr/>
        </p:nvSpPr>
        <p:spPr>
          <a:xfrm>
            <a:off x="9548780" y="3374002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Fluxograma: Conector 62"/>
          <p:cNvSpPr/>
          <p:nvPr/>
        </p:nvSpPr>
        <p:spPr>
          <a:xfrm>
            <a:off x="8461468" y="5736791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Fluxograma: Conector 63"/>
          <p:cNvSpPr/>
          <p:nvPr/>
        </p:nvSpPr>
        <p:spPr>
          <a:xfrm>
            <a:off x="10465548" y="3950755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Fluxograma: Conector 64"/>
          <p:cNvSpPr/>
          <p:nvPr/>
        </p:nvSpPr>
        <p:spPr>
          <a:xfrm>
            <a:off x="8176566" y="4182657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Fluxograma: Conector 65"/>
          <p:cNvSpPr/>
          <p:nvPr/>
        </p:nvSpPr>
        <p:spPr>
          <a:xfrm>
            <a:off x="6989712" y="2223916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Fluxograma: Conector 66"/>
          <p:cNvSpPr/>
          <p:nvPr/>
        </p:nvSpPr>
        <p:spPr>
          <a:xfrm>
            <a:off x="10010273" y="630883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586690" y="3681477"/>
            <a:ext cx="1852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</a:t>
            </a:r>
            <a:r>
              <a:rPr lang="en-US" dirty="0"/>
              <a:t>distance of sugarcane points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41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730558" y="412122"/>
            <a:ext cx="4730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Continuous</a:t>
            </a:r>
            <a:r>
              <a:rPr lang="pt-BR" sz="2800" b="1" dirty="0"/>
              <a:t> </a:t>
            </a:r>
            <a:r>
              <a:rPr lang="pt-BR" sz="2800" b="1" dirty="0" err="1"/>
              <a:t>Landscape</a:t>
            </a:r>
            <a:r>
              <a:rPr lang="pt-BR" sz="2800" b="1" dirty="0"/>
              <a:t> </a:t>
            </a:r>
            <a:r>
              <a:rPr lang="pt-BR" sz="2800" b="1" dirty="0" err="1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208852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Considerations</a:t>
            </a:r>
            <a:endParaRPr lang="pt-BR" sz="24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89679" y="1944027"/>
            <a:ext cx="4302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use of these maps </a:t>
            </a:r>
            <a:r>
              <a:rPr lang="en-US" sz="2400" dirty="0" smtClean="0"/>
              <a:t>as </a:t>
            </a:r>
            <a:r>
              <a:rPr lang="en-US" sz="2400" dirty="0"/>
              <a:t>variables in SDM should be used with caution due to the weight </a:t>
            </a:r>
            <a:r>
              <a:rPr lang="en-US" sz="2400" dirty="0" smtClean="0"/>
              <a:t>that cause in the model due to </a:t>
            </a:r>
            <a:r>
              <a:rPr lang="en-US" sz="2400" dirty="0"/>
              <a:t>biased sampling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3" descr="H:\Mapas\Modelo3_tree_nosol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20" y="863789"/>
            <a:ext cx="5290211" cy="589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43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312394"/>
          </a:xfrm>
          <a:prstGeom prst="rect">
            <a:avLst/>
          </a:prstGeom>
          <a:noFill/>
        </p:spPr>
      </p:pic>
      <p:sp>
        <p:nvSpPr>
          <p:cNvPr id="2" name="CaixaDeTexto 1"/>
          <p:cNvSpPr txBox="1"/>
          <p:nvPr/>
        </p:nvSpPr>
        <p:spPr>
          <a:xfrm>
            <a:off x="1306286" y="202585"/>
            <a:ext cx="959394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err="1" smtClean="0"/>
              <a:t>Landscape</a:t>
            </a:r>
            <a:r>
              <a:rPr lang="pt-BR" sz="4800" b="1" dirty="0" smtClean="0"/>
              <a:t> </a:t>
            </a:r>
            <a:r>
              <a:rPr lang="pt-BR" sz="4800" b="1" dirty="0" err="1" smtClean="0"/>
              <a:t>Metrics</a:t>
            </a:r>
            <a:r>
              <a:rPr lang="pt-BR" sz="4800" b="1" dirty="0" smtClean="0"/>
              <a:t> &amp; </a:t>
            </a:r>
            <a:r>
              <a:rPr lang="pt-BR" sz="4800" b="1" dirty="0" err="1" smtClean="0"/>
              <a:t>Spatial</a:t>
            </a:r>
            <a:r>
              <a:rPr lang="pt-BR" sz="4800" b="1" dirty="0" smtClean="0"/>
              <a:t> </a:t>
            </a:r>
            <a:r>
              <a:rPr lang="pt-BR" sz="4800" b="1" dirty="0" err="1" smtClean="0"/>
              <a:t>Patterns</a:t>
            </a:r>
            <a:r>
              <a:rPr lang="pt-BR" sz="4800" b="1" dirty="0" smtClean="0"/>
              <a:t> </a:t>
            </a:r>
            <a:r>
              <a:rPr lang="pt-BR" sz="4800" b="1" dirty="0" err="1" smtClean="0"/>
              <a:t>Analysis</a:t>
            </a:r>
            <a:endParaRPr lang="pt-BR" sz="48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57</a:t>
            </a:fld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0" y="2347178"/>
            <a:ext cx="959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Felipe </a:t>
            </a:r>
            <a:r>
              <a:rPr lang="pt-BR" sz="2400" b="1" dirty="0" err="1" smtClean="0"/>
              <a:t>Martello</a:t>
            </a:r>
            <a:endParaRPr lang="pt-BR" sz="2400" b="1" dirty="0"/>
          </a:p>
          <a:p>
            <a:r>
              <a:rPr lang="pt-BR" sz="2400" b="1" dirty="0" smtClean="0"/>
              <a:t>Milton Cezar Ribeiro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9357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16" y="572255"/>
            <a:ext cx="2956557" cy="29565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20310" y="2621426"/>
            <a:ext cx="6837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Landscape metrics  can be calculated by: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Patches</a:t>
            </a:r>
          </a:p>
          <a:p>
            <a:pPr lvl="1"/>
            <a:endParaRPr lang="en-US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41407" y="412122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Levels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20310" y="1101276"/>
            <a:ext cx="55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can we describe a landscape?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7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15" y="572255"/>
            <a:ext cx="2956557" cy="29565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20310" y="2621426"/>
            <a:ext cx="6837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Landscape metrics  can be calculated by: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Patches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Classes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941407" y="412122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Levels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20310" y="1101276"/>
            <a:ext cx="55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can we describe a landscape?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5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20310" y="2621426"/>
            <a:ext cx="6837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Landscape metrics  can be calculated by: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Patches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Classes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Landscape</a:t>
            </a:r>
            <a:endParaRPr lang="pt-BR" sz="24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41407" y="412122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Levels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55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can we describe a landscape?</a:t>
            </a: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28" y="3709260"/>
            <a:ext cx="2956557" cy="29565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28" y="586769"/>
            <a:ext cx="2956557" cy="2956557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8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958915" y="412122"/>
            <a:ext cx="427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 smtClean="0"/>
              <a:t>Types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Landscape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Metrics</a:t>
            </a:r>
            <a:endParaRPr lang="pt-BR" sz="2800" b="1" i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0310" y="1101276"/>
            <a:ext cx="116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Two types of landscape metrics:</a:t>
            </a:r>
            <a:endParaRPr lang="pt-BR" sz="24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0309" y="2252094"/>
            <a:ext cx="56870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/>
              <a:t>Composition</a:t>
            </a:r>
            <a:r>
              <a:rPr lang="en-US" sz="2400" dirty="0" smtClean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Quantification of landscape 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What are the landscape elements?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How much of each landscape elements?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It does not take account the spatial arrangement.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83" y="1298478"/>
            <a:ext cx="2342088" cy="2342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54" y="1298478"/>
            <a:ext cx="2342088" cy="2342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483" y="4187742"/>
            <a:ext cx="2342088" cy="234208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54" y="4187742"/>
            <a:ext cx="2342088" cy="2342088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2D1C-F23B-4AA2-B759-19F8B7F813F6}" type="slidenum">
              <a:rPr lang="pt-BR" smtClean="0"/>
              <a:t>9</a:t>
            </a:fld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-12879" y="-12342"/>
            <a:ext cx="455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Landscape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metrics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Spatial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pattern</a:t>
            </a:r>
            <a:r>
              <a:rPr lang="pt-B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bg1">
                    <a:lumMod val="65000"/>
                  </a:schemeClr>
                </a:solidFill>
              </a:rPr>
              <a:t>analisys</a:t>
            </a:r>
            <a:endParaRPr lang="pt-BR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771900" y="392292"/>
            <a:ext cx="8420100" cy="67193"/>
          </a:xfrm>
          <a:prstGeom prst="rect">
            <a:avLst/>
          </a:prstGeom>
          <a:solidFill>
            <a:srgbClr val="369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-1" y="392292"/>
            <a:ext cx="4749801" cy="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5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2245</Words>
  <Application>Microsoft Office PowerPoint</Application>
  <PresentationFormat>Widescreen</PresentationFormat>
  <Paragraphs>477</Paragraphs>
  <Slides>57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</dc:creator>
  <cp:lastModifiedBy>Felipe Martello</cp:lastModifiedBy>
  <cp:revision>152</cp:revision>
  <dcterms:created xsi:type="dcterms:W3CDTF">2014-10-20T23:42:53Z</dcterms:created>
  <dcterms:modified xsi:type="dcterms:W3CDTF">2016-03-16T16:47:00Z</dcterms:modified>
</cp:coreProperties>
</file>